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0"/>
  </p:notesMasterIdLst>
  <p:handoutMasterIdLst>
    <p:handoutMasterId r:id="rId131"/>
  </p:handoutMasterIdLst>
  <p:sldIdLst>
    <p:sldId id="257" r:id="rId2"/>
    <p:sldId id="259" r:id="rId3"/>
    <p:sldId id="260" r:id="rId4"/>
    <p:sldId id="264" r:id="rId5"/>
    <p:sldId id="265" r:id="rId6"/>
    <p:sldId id="266" r:id="rId7"/>
    <p:sldId id="267" r:id="rId8"/>
    <p:sldId id="268" r:id="rId9"/>
    <p:sldId id="269" r:id="rId10"/>
    <p:sldId id="270" r:id="rId11"/>
    <p:sldId id="271" r:id="rId12"/>
    <p:sldId id="272" r:id="rId13"/>
    <p:sldId id="291" r:id="rId14"/>
    <p:sldId id="294" r:id="rId15"/>
    <p:sldId id="295" r:id="rId16"/>
    <p:sldId id="296" r:id="rId17"/>
    <p:sldId id="297" r:id="rId18"/>
    <p:sldId id="298" r:id="rId19"/>
    <p:sldId id="299" r:id="rId20"/>
    <p:sldId id="300" r:id="rId21"/>
    <p:sldId id="301" r:id="rId22"/>
    <p:sldId id="303" r:id="rId23"/>
    <p:sldId id="304" r:id="rId24"/>
    <p:sldId id="306" r:id="rId25"/>
    <p:sldId id="307" r:id="rId26"/>
    <p:sldId id="309" r:id="rId27"/>
    <p:sldId id="312" r:id="rId28"/>
    <p:sldId id="313" r:id="rId29"/>
    <p:sldId id="314" r:id="rId30"/>
    <p:sldId id="315" r:id="rId31"/>
    <p:sldId id="316" r:id="rId32"/>
    <p:sldId id="317" r:id="rId33"/>
    <p:sldId id="318" r:id="rId34"/>
    <p:sldId id="321" r:id="rId35"/>
    <p:sldId id="322" r:id="rId36"/>
    <p:sldId id="323" r:id="rId37"/>
    <p:sldId id="324" r:id="rId38"/>
    <p:sldId id="325" r:id="rId39"/>
    <p:sldId id="326" r:id="rId40"/>
    <p:sldId id="327" r:id="rId41"/>
    <p:sldId id="329" r:id="rId42"/>
    <p:sldId id="330" r:id="rId43"/>
    <p:sldId id="332" r:id="rId44"/>
    <p:sldId id="333" r:id="rId45"/>
    <p:sldId id="336" r:id="rId46"/>
    <p:sldId id="337" r:id="rId47"/>
    <p:sldId id="338" r:id="rId48"/>
    <p:sldId id="339" r:id="rId49"/>
    <p:sldId id="340" r:id="rId50"/>
    <p:sldId id="341" r:id="rId51"/>
    <p:sldId id="342" r:id="rId52"/>
    <p:sldId id="343" r:id="rId53"/>
    <p:sldId id="344" r:id="rId54"/>
    <p:sldId id="346" r:id="rId55"/>
    <p:sldId id="347" r:id="rId56"/>
    <p:sldId id="348" r:id="rId57"/>
    <p:sldId id="349" r:id="rId58"/>
    <p:sldId id="350" r:id="rId59"/>
    <p:sldId id="351" r:id="rId60"/>
    <p:sldId id="353" r:id="rId61"/>
    <p:sldId id="354" r:id="rId62"/>
    <p:sldId id="355" r:id="rId63"/>
    <p:sldId id="356" r:id="rId64"/>
    <p:sldId id="357"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8" r:id="rId81"/>
    <p:sldId id="379" r:id="rId82"/>
    <p:sldId id="380" r:id="rId83"/>
    <p:sldId id="381" r:id="rId84"/>
    <p:sldId id="382" r:id="rId85"/>
    <p:sldId id="383" r:id="rId86"/>
    <p:sldId id="384" r:id="rId87"/>
    <p:sldId id="385" r:id="rId88"/>
    <p:sldId id="386" r:id="rId89"/>
    <p:sldId id="387" r:id="rId90"/>
    <p:sldId id="390" r:id="rId91"/>
    <p:sldId id="391" r:id="rId92"/>
    <p:sldId id="392" r:id="rId93"/>
    <p:sldId id="393" r:id="rId94"/>
    <p:sldId id="394" r:id="rId95"/>
    <p:sldId id="395" r:id="rId96"/>
    <p:sldId id="396" r:id="rId97"/>
    <p:sldId id="397" r:id="rId98"/>
    <p:sldId id="398" r:id="rId99"/>
    <p:sldId id="399" r:id="rId100"/>
    <p:sldId id="400" r:id="rId101"/>
    <p:sldId id="401" r:id="rId102"/>
    <p:sldId id="402" r:id="rId103"/>
    <p:sldId id="403" r:id="rId104"/>
    <p:sldId id="406" r:id="rId105"/>
    <p:sldId id="407" r:id="rId106"/>
    <p:sldId id="410" r:id="rId107"/>
    <p:sldId id="411" r:id="rId108"/>
    <p:sldId id="412" r:id="rId109"/>
    <p:sldId id="413" r:id="rId110"/>
    <p:sldId id="415" r:id="rId111"/>
    <p:sldId id="416" r:id="rId112"/>
    <p:sldId id="417" r:id="rId113"/>
    <p:sldId id="418" r:id="rId114"/>
    <p:sldId id="419" r:id="rId115"/>
    <p:sldId id="420" r:id="rId116"/>
    <p:sldId id="421" r:id="rId117"/>
    <p:sldId id="424" r:id="rId118"/>
    <p:sldId id="425" r:id="rId119"/>
    <p:sldId id="427" r:id="rId120"/>
    <p:sldId id="428" r:id="rId121"/>
    <p:sldId id="435" r:id="rId122"/>
    <p:sldId id="436" r:id="rId123"/>
    <p:sldId id="437" r:id="rId124"/>
    <p:sldId id="438" r:id="rId125"/>
    <p:sldId id="439" r:id="rId126"/>
    <p:sldId id="440" r:id="rId127"/>
    <p:sldId id="446" r:id="rId128"/>
    <p:sldId id="258" r:id="rId129"/>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8892" autoAdjust="0"/>
    <p:restoredTop sz="94660"/>
  </p:normalViewPr>
  <p:slideViewPr>
    <p:cSldViewPr snapToGrid="0">
      <p:cViewPr varScale="1">
        <p:scale>
          <a:sx n="42" d="100"/>
          <a:sy n="42" d="100"/>
        </p:scale>
        <p:origin x="48" y="27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r>
              <a:rPr lang="en-US" smtClean="0"/>
              <a:t>Region One ESC</a:t>
            </a:r>
            <a:endParaRPr lang="en-US"/>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02176EFA-A5C3-4FEE-A566-AD5652A78711}" type="slidenum">
              <a:rPr lang="en-US" smtClean="0"/>
              <a:t>‹#›</a:t>
            </a:fld>
            <a:endParaRPr lang="en-US"/>
          </a:p>
        </p:txBody>
      </p:sp>
    </p:spTree>
    <p:extLst>
      <p:ext uri="{BB962C8B-B14F-4D97-AF65-F5344CB8AC3E}">
        <p14:creationId xmlns:p14="http://schemas.microsoft.com/office/powerpoint/2010/main" val="22405344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r>
              <a:rPr lang="en-US" smtClean="0"/>
              <a:t>Region One ESC</a:t>
            </a:r>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A7271EDC-B30C-4EA8-94DC-6A59D71ADFCE}" type="slidenum">
              <a:rPr lang="en-US" smtClean="0"/>
              <a:t>‹#›</a:t>
            </a:fld>
            <a:endParaRPr lang="en-US"/>
          </a:p>
        </p:txBody>
      </p:sp>
    </p:spTree>
    <p:extLst>
      <p:ext uri="{BB962C8B-B14F-4D97-AF65-F5344CB8AC3E}">
        <p14:creationId xmlns:p14="http://schemas.microsoft.com/office/powerpoint/2010/main" val="130703870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71EDC-B30C-4EA8-94DC-6A59D71ADFCE}" type="slidenum">
              <a:rPr lang="en-US" smtClean="0"/>
              <a:t>1</a:t>
            </a:fld>
            <a:endParaRPr lang="en-US"/>
          </a:p>
        </p:txBody>
      </p:sp>
      <p:sp>
        <p:nvSpPr>
          <p:cNvPr id="5" name="Date Placeholder 4"/>
          <p:cNvSpPr>
            <a:spLocks noGrp="1"/>
          </p:cNvSpPr>
          <p:nvPr>
            <p:ph type="dt" idx="11"/>
          </p:nvPr>
        </p:nvSpPr>
        <p:spPr/>
        <p:txBody>
          <a:bodyPr/>
          <a:lstStyle/>
          <a:p>
            <a:r>
              <a:rPr lang="en-US" smtClean="0"/>
              <a:t>Region One ESC</a:t>
            </a:r>
            <a:endParaRPr lang="en-US"/>
          </a:p>
        </p:txBody>
      </p:sp>
    </p:spTree>
    <p:extLst>
      <p:ext uri="{BB962C8B-B14F-4D97-AF65-F5344CB8AC3E}">
        <p14:creationId xmlns:p14="http://schemas.microsoft.com/office/powerpoint/2010/main" val="52309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9C3B6C0C-2780-4E7E-97C3-D022AFCA735E}" type="slidenum">
              <a:rPr lang="en-US" altLang="en-US" smtClean="0"/>
              <a:pPr eaLnBrk="1" hangingPunct="1">
                <a:spcBef>
                  <a:spcPct val="0"/>
                </a:spcBef>
              </a:pPr>
              <a:t>13</a:t>
            </a:fld>
            <a:endParaRPr lang="en-US" alt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r>
              <a:rPr lang="en-US" altLang="en-US" smtClean="0"/>
              <a:t>NOTES:</a:t>
            </a:r>
            <a:br>
              <a:rPr lang="en-US" altLang="en-US" smtClean="0"/>
            </a:br>
            <a:r>
              <a:rPr lang="en-US" altLang="en-US" smtClean="0"/>
              <a:t/>
            </a:r>
            <a:br>
              <a:rPr lang="en-US" altLang="en-US" smtClean="0"/>
            </a:br>
            <a:r>
              <a:rPr lang="en-US" altLang="en-US" smtClean="0"/>
              <a:t>The first 7 tests create the GIA score, serve as the core COG battery, and are required for calcuating the intracognitive variation.  (Also get the BIA from Tests 1, 2, and 3 and the Cognitive Efficiency-Std cluster from Tests 3 and 4)</a:t>
            </a:r>
          </a:p>
          <a:p>
            <a:pPr eaLnBrk="1" hangingPunct="1"/>
            <a:endParaRPr lang="en-US" altLang="en-US" smtClean="0"/>
          </a:p>
          <a:p>
            <a:pPr eaLnBrk="1" hangingPunct="1"/>
            <a:r>
              <a:rPr lang="en-US" altLang="en-US" smtClean="0"/>
              <a:t>If administering Tests 8-10, you obtain 3 CHC broad ability clusters (Gc, Gf, Gwm).</a:t>
            </a:r>
          </a:p>
          <a:p>
            <a:pPr eaLnBrk="1" hangingPunct="1"/>
            <a:endParaRPr lang="en-US" altLang="en-US" smtClean="0"/>
          </a:p>
          <a:p>
            <a:pPr eaLnBrk="1" hangingPunct="1"/>
            <a:endParaRPr lang="en-US" altLang="en-US" smtClean="0"/>
          </a:p>
          <a:p>
            <a:pPr eaLnBrk="1" hangingPunct="1"/>
            <a:endParaRPr lang="en-US" altLang="en-US" smtClean="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118364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60E12703-62E7-4044-99E6-551A6476CDF8}" type="slidenum">
              <a:rPr lang="en-US" altLang="en-US" smtClean="0"/>
              <a:pPr eaLnBrk="1" hangingPunct="1">
                <a:spcBef>
                  <a:spcPct val="0"/>
                </a:spcBef>
              </a:pPr>
              <a:t>14</a:t>
            </a:fld>
            <a:endParaRPr lang="en-US" alt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r>
              <a:rPr lang="en-US" altLang="en-US" smtClean="0"/>
              <a:t>NOTES:</a:t>
            </a:r>
          </a:p>
          <a:p>
            <a:pPr eaLnBrk="1" hangingPunct="1"/>
            <a:endParaRPr lang="en-US" altLang="en-US" smtClean="0"/>
          </a:p>
          <a:p>
            <a:pPr eaLnBrk="1" hangingPunct="1"/>
            <a:r>
              <a:rPr lang="en-US" altLang="en-US" smtClean="0"/>
              <a:t>Median reliability across all technical age groups (see TM)</a:t>
            </a:r>
          </a:p>
          <a:p>
            <a:pPr eaLnBrk="1" hangingPunct="1"/>
            <a:endParaRPr lang="en-US" altLang="en-US" smtClean="0"/>
          </a:p>
          <a:p>
            <a:pPr eaLnBrk="1" hangingPunct="1"/>
            <a:endParaRPr lang="en-US" altLang="en-US" smtClean="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160097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E49C3B5A-FBEA-41FE-938E-F95A9E033FD9}" type="slidenum">
              <a:rPr lang="en-US" altLang="en-US" smtClean="0"/>
              <a:pPr eaLnBrk="1" hangingPunct="1">
                <a:spcBef>
                  <a:spcPct val="0"/>
                </a:spcBef>
              </a:pPr>
              <a:t>15</a:t>
            </a:fld>
            <a:endParaRPr lang="en-US" alt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pPr eaLnBrk="1" hangingPunct="1"/>
            <a:r>
              <a:rPr lang="en-US" altLang="en-US" dirty="0" smtClean="0"/>
              <a:t>NOTES:</a:t>
            </a:r>
            <a:br>
              <a:rPr lang="en-US" altLang="en-US" dirty="0" smtClean="0"/>
            </a:br>
            <a:r>
              <a:rPr lang="en-US" altLang="en-US" dirty="0" smtClean="0"/>
              <a:t>WJ IV cluster is “similar” to WJ III </a:t>
            </a:r>
            <a:r>
              <a:rPr lang="en-US" altLang="en-US" dirty="0" err="1" smtClean="0"/>
              <a:t>Gc</a:t>
            </a:r>
            <a:r>
              <a:rPr lang="en-US" altLang="en-US" dirty="0" smtClean="0"/>
              <a:t> cluster. One of the 2 clusters that has changed the least.</a:t>
            </a:r>
          </a:p>
          <a:p>
            <a:pPr eaLnBrk="1" hangingPunct="1"/>
            <a:r>
              <a:rPr lang="en-US" altLang="en-US" dirty="0" smtClean="0"/>
              <a:t>Oral Vocabulary (2 subtests) has changed from Verbal Comprehension (4 subtests)</a:t>
            </a:r>
          </a:p>
          <a:p>
            <a:pPr eaLnBrk="1" hangingPunct="1"/>
            <a:r>
              <a:rPr lang="en-US" altLang="en-US" dirty="0" smtClean="0"/>
              <a:t>General Information is the same</a:t>
            </a:r>
          </a:p>
          <a:p>
            <a:pPr eaLnBrk="1" hangingPunct="1"/>
            <a:endParaRPr lang="en-US" altLang="en-US" dirty="0" smtClean="0"/>
          </a:p>
          <a:p>
            <a:pPr eaLnBrk="1" hangingPunct="1"/>
            <a:r>
              <a:rPr lang="en-US" altLang="en-US" dirty="0" smtClean="0"/>
              <a:t> </a:t>
            </a: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43034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79B74C49-EFAC-4466-904C-0F85F3620E93}" type="slidenum">
              <a:rPr lang="en-US" altLang="en-US" smtClean="0"/>
              <a:pPr eaLnBrk="1" hangingPunct="1">
                <a:spcBef>
                  <a:spcPct val="0"/>
                </a:spcBef>
              </a:pPr>
              <a:t>16</a:t>
            </a:fld>
            <a:endParaRPr lang="en-US" alt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r>
              <a:rPr lang="en-US" altLang="en-US" smtClean="0"/>
              <a:t>NOTES:</a:t>
            </a:r>
            <a:br>
              <a:rPr lang="en-US" altLang="en-US" smtClean="0"/>
            </a:br>
            <a:r>
              <a:rPr lang="en-US" altLang="en-US" smtClean="0"/>
              <a:t>Remind examiners to query for “one-word” when a two or more word response is given. Stated in overview section, not on individual test pages.</a:t>
            </a:r>
          </a:p>
          <a:p>
            <a:pPr eaLnBrk="1" hangingPunct="1"/>
            <a:r>
              <a:rPr lang="en-US" altLang="en-US" smtClean="0"/>
              <a:t>Also, on antonyms – query for “another word” when response is stimulus with “un” or ‘non” in front (except if listed in key).</a:t>
            </a: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268756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p:spPr>
        <p:txBody>
          <a:bodyPr/>
          <a:lstStyle/>
          <a:p>
            <a:endParaRPr lang="en-US" altLang="en-US" smtClean="0"/>
          </a:p>
        </p:txBody>
      </p:sp>
      <p:sp>
        <p:nvSpPr>
          <p:cNvPr id="193540" name="Slide Number Placeholder 3"/>
          <p:cNvSpPr>
            <a:spLocks noGrp="1"/>
          </p:cNvSpPr>
          <p:nvPr>
            <p:ph type="sldNum" sz="quarter" idx="5"/>
          </p:nvPr>
        </p:nvSpPr>
        <p:spPr>
          <a:noFill/>
        </p:spPr>
        <p:txBody>
          <a:bodyPr/>
          <a:lstStyle>
            <a:lvl1pPr eaLnBrk="0" hangingPunct="0">
              <a:defRPr sz="2100">
                <a:solidFill>
                  <a:schemeClr val="tx1"/>
                </a:solidFill>
                <a:latin typeface="Arial" charset="0"/>
                <a:cs typeface="Arial" charset="0"/>
              </a:defRPr>
            </a:lvl1pPr>
            <a:lvl2pPr marL="785372" indent="-302066" eaLnBrk="0" hangingPunct="0">
              <a:defRPr sz="2100">
                <a:solidFill>
                  <a:schemeClr val="tx1"/>
                </a:solidFill>
                <a:latin typeface="Arial" charset="0"/>
                <a:cs typeface="Arial" charset="0"/>
              </a:defRPr>
            </a:lvl2pPr>
            <a:lvl3pPr marL="1208265" indent="-241653" eaLnBrk="0" hangingPunct="0">
              <a:defRPr sz="2100">
                <a:solidFill>
                  <a:schemeClr val="tx1"/>
                </a:solidFill>
                <a:latin typeface="Arial" charset="0"/>
                <a:cs typeface="Arial" charset="0"/>
              </a:defRPr>
            </a:lvl3pPr>
            <a:lvl4pPr marL="1691571" indent="-241653" eaLnBrk="0" hangingPunct="0">
              <a:defRPr sz="2100">
                <a:solidFill>
                  <a:schemeClr val="tx1"/>
                </a:solidFill>
                <a:latin typeface="Arial" charset="0"/>
                <a:cs typeface="Arial" charset="0"/>
              </a:defRPr>
            </a:lvl4pPr>
            <a:lvl5pPr marL="2174878" indent="-241653" eaLnBrk="0" hangingPunct="0">
              <a:defRPr sz="2100">
                <a:solidFill>
                  <a:schemeClr val="tx1"/>
                </a:solidFill>
                <a:latin typeface="Arial" charset="0"/>
                <a:cs typeface="Arial" charset="0"/>
              </a:defRPr>
            </a:lvl5pPr>
            <a:lvl6pPr marL="2658184" indent="-241653" eaLnBrk="0" fontAlgn="base" hangingPunct="0">
              <a:spcBef>
                <a:spcPct val="0"/>
              </a:spcBef>
              <a:spcAft>
                <a:spcPct val="0"/>
              </a:spcAft>
              <a:defRPr sz="2100">
                <a:solidFill>
                  <a:schemeClr val="tx1"/>
                </a:solidFill>
                <a:latin typeface="Arial" charset="0"/>
                <a:cs typeface="Arial" charset="0"/>
              </a:defRPr>
            </a:lvl6pPr>
            <a:lvl7pPr marL="3141490" indent="-241653" eaLnBrk="0" fontAlgn="base" hangingPunct="0">
              <a:spcBef>
                <a:spcPct val="0"/>
              </a:spcBef>
              <a:spcAft>
                <a:spcPct val="0"/>
              </a:spcAft>
              <a:defRPr sz="2100">
                <a:solidFill>
                  <a:schemeClr val="tx1"/>
                </a:solidFill>
                <a:latin typeface="Arial" charset="0"/>
                <a:cs typeface="Arial" charset="0"/>
              </a:defRPr>
            </a:lvl7pPr>
            <a:lvl8pPr marL="3624796" indent="-241653" eaLnBrk="0" fontAlgn="base" hangingPunct="0">
              <a:spcBef>
                <a:spcPct val="0"/>
              </a:spcBef>
              <a:spcAft>
                <a:spcPct val="0"/>
              </a:spcAft>
              <a:defRPr sz="2100">
                <a:solidFill>
                  <a:schemeClr val="tx1"/>
                </a:solidFill>
                <a:latin typeface="Arial" charset="0"/>
                <a:cs typeface="Arial" charset="0"/>
              </a:defRPr>
            </a:lvl8pPr>
            <a:lvl9pPr marL="4108102" indent="-241653" eaLnBrk="0" fontAlgn="base" hangingPunct="0">
              <a:spcBef>
                <a:spcPct val="0"/>
              </a:spcBef>
              <a:spcAft>
                <a:spcPct val="0"/>
              </a:spcAft>
              <a:defRPr sz="2100">
                <a:solidFill>
                  <a:schemeClr val="tx1"/>
                </a:solidFill>
                <a:latin typeface="Arial" charset="0"/>
                <a:cs typeface="Arial" charset="0"/>
              </a:defRPr>
            </a:lvl9pPr>
          </a:lstStyle>
          <a:p>
            <a:pPr eaLnBrk="1" hangingPunct="1"/>
            <a:fld id="{E2E6A86E-EF08-4987-A8BB-5C78349BDBFA}" type="slidenum">
              <a:rPr lang="en-US" altLang="en-US" sz="1300"/>
              <a:pPr eaLnBrk="1" hangingPunct="1"/>
              <a:t>18</a:t>
            </a:fld>
            <a:endParaRPr lang="en-US" altLang="en-US" sz="130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58581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966F3F6B-7D7C-4DB7-BBF2-FDED127E22B9}" type="slidenum">
              <a:rPr lang="en-US" altLang="en-US" smtClean="0"/>
              <a:pPr eaLnBrk="1" hangingPunct="1">
                <a:spcBef>
                  <a:spcPct val="0"/>
                </a:spcBef>
              </a:pPr>
              <a:t>19</a:t>
            </a:fld>
            <a:endParaRPr lang="en-US" alt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pPr eaLnBrk="1" hangingPunct="1"/>
            <a:r>
              <a:rPr lang="en-US" altLang="en-US" smtClean="0"/>
              <a:t>NOTES:</a:t>
            </a:r>
            <a:br>
              <a:rPr lang="en-US" altLang="en-US" smtClean="0"/>
            </a:br>
            <a:endParaRPr lang="en-US" altLang="en-US" smtClean="0"/>
          </a:p>
          <a:p>
            <a:pPr eaLnBrk="1" hangingPunct="1"/>
            <a:r>
              <a:rPr lang="en-US" altLang="en-US" smtClean="0"/>
              <a:t>Gf cluster has changed:</a:t>
            </a:r>
          </a:p>
          <a:p>
            <a:pPr eaLnBrk="1" hangingPunct="1"/>
            <a:r>
              <a:rPr lang="en-US" altLang="en-US" smtClean="0"/>
              <a:t>WJ IV: Number Series is new to cluster, Concept Formation was in WJ III Gf clusters</a:t>
            </a:r>
          </a:p>
          <a:p>
            <a:pPr eaLnBrk="1" hangingPunct="1"/>
            <a:r>
              <a:rPr lang="en-US" altLang="en-US" smtClean="0"/>
              <a:t>WJ III: Concept Formation and Analysis-Synthesis</a:t>
            </a: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22488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1EF9A1A4-8770-4CEE-A11C-5686F08FF15C}" type="slidenum">
              <a:rPr lang="en-US" altLang="en-US" smtClean="0"/>
              <a:pPr eaLnBrk="1" hangingPunct="1">
                <a:spcBef>
                  <a:spcPct val="0"/>
                </a:spcBef>
              </a:pPr>
              <a:t>24</a:t>
            </a:fld>
            <a:endParaRPr lang="en-US" alt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r>
              <a:rPr lang="en-US" altLang="en-US" smtClean="0"/>
              <a:t>NOTES:</a:t>
            </a:r>
          </a:p>
          <a:p>
            <a:pPr eaLnBrk="1" hangingPunct="1"/>
            <a:r>
              <a:rPr lang="en-US" altLang="en-US" smtClean="0"/>
              <a:t>WJ IV Gwm cluster has changed from WJ III Gsm cluster.</a:t>
            </a:r>
          </a:p>
          <a:p>
            <a:pPr eaLnBrk="1" hangingPunct="1"/>
            <a:r>
              <a:rPr lang="en-US" altLang="en-US" smtClean="0"/>
              <a:t>WJ IV: Verbal Attention is new, Numbers Reversed was in WJ III cluster, but basal/ceiling rules have changed</a:t>
            </a:r>
          </a:p>
          <a:p>
            <a:pPr eaLnBrk="1" hangingPunct="1"/>
            <a:r>
              <a:rPr lang="en-US" altLang="en-US" smtClean="0"/>
              <a:t>WJ III Gsm cluster: Numbers Reversed and Memory for Words</a:t>
            </a:r>
          </a:p>
          <a:p>
            <a:pPr eaLnBrk="1" hangingPunct="1"/>
            <a:endParaRPr lang="en-US" altLang="en-US" smtClean="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61722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24B3E38F-7D22-4024-8104-944C4891A035}" type="slidenum">
              <a:rPr lang="en-US" altLang="en-US" smtClean="0"/>
              <a:pPr eaLnBrk="1" hangingPunct="1">
                <a:spcBef>
                  <a:spcPct val="0"/>
                </a:spcBef>
              </a:pPr>
              <a:t>30</a:t>
            </a:fld>
            <a:endParaRPr lang="en-US" alt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r>
              <a:rPr lang="en-US" altLang="en-US" dirty="0" smtClean="0"/>
              <a:t>NOTES:</a:t>
            </a:r>
            <a:br>
              <a:rPr lang="en-US" altLang="en-US" dirty="0" smtClean="0"/>
            </a:br>
            <a:r>
              <a:rPr lang="en-US" altLang="en-US" dirty="0" smtClean="0"/>
              <a:t>WJ IV </a:t>
            </a:r>
            <a:r>
              <a:rPr lang="en-US" altLang="en-US" dirty="0" err="1" smtClean="0"/>
              <a:t>Gs</a:t>
            </a:r>
            <a:r>
              <a:rPr lang="en-US" altLang="en-US" dirty="0" smtClean="0"/>
              <a:t> cluster has changed from WJ III </a:t>
            </a:r>
            <a:r>
              <a:rPr lang="en-US" altLang="en-US" dirty="0" err="1" smtClean="0"/>
              <a:t>Gs</a:t>
            </a:r>
            <a:r>
              <a:rPr lang="en-US" altLang="en-US" dirty="0" smtClean="0"/>
              <a:t> cluster</a:t>
            </a:r>
          </a:p>
          <a:p>
            <a:pPr eaLnBrk="1" hangingPunct="1"/>
            <a:r>
              <a:rPr lang="en-US" altLang="en-US" dirty="0" smtClean="0"/>
              <a:t>WJ IV </a:t>
            </a:r>
            <a:r>
              <a:rPr lang="en-US" altLang="en-US" dirty="0" err="1" smtClean="0"/>
              <a:t>Gs</a:t>
            </a:r>
            <a:r>
              <a:rPr lang="en-US" altLang="en-US" dirty="0" smtClean="0"/>
              <a:t> clusters: includes new test Letter-Pattern Matching and Pair Cancellation (was in WJ III)</a:t>
            </a:r>
          </a:p>
          <a:p>
            <a:pPr eaLnBrk="1" hangingPunct="1"/>
            <a:r>
              <a:rPr lang="en-US" altLang="en-US" dirty="0" smtClean="0"/>
              <a:t>WJ III </a:t>
            </a:r>
            <a:r>
              <a:rPr lang="en-US" altLang="en-US" dirty="0" err="1" smtClean="0"/>
              <a:t>Gs</a:t>
            </a:r>
            <a:r>
              <a:rPr lang="en-US" altLang="en-US" dirty="0" smtClean="0"/>
              <a:t> cluster includes Visual Matching (now named Number-Pattern Matching) &amp; Decision Speed (dropped)</a:t>
            </a: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2770337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947DEBAF-8F9A-4B17-A8A9-0B579D99256D}" type="slidenum">
              <a:rPr lang="en-US" altLang="en-US" smtClean="0"/>
              <a:pPr eaLnBrk="1" hangingPunct="1">
                <a:spcBef>
                  <a:spcPct val="0"/>
                </a:spcBef>
              </a:pPr>
              <a:t>34</a:t>
            </a:fld>
            <a:endParaRPr lang="en-US" alt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r>
              <a:rPr lang="en-US" altLang="en-US" smtClean="0"/>
              <a:t>NOTES:</a:t>
            </a:r>
            <a:br>
              <a:rPr lang="en-US" altLang="en-US" smtClean="0"/>
            </a:br>
            <a:r>
              <a:rPr lang="en-US" altLang="en-US" smtClean="0"/>
              <a:t>WJ IV Ga cluster is different from WJ III Ga cluster. Most changed cluster.</a:t>
            </a:r>
          </a:p>
          <a:p>
            <a:pPr eaLnBrk="1" hangingPunct="1"/>
            <a:r>
              <a:rPr lang="en-US" altLang="en-US" smtClean="0"/>
              <a:t>WJ IV Ga: includes 2 new tests, Phonological Processing and Nonword Repetition</a:t>
            </a:r>
          </a:p>
          <a:p>
            <a:pPr eaLnBrk="1" hangingPunct="1"/>
            <a:r>
              <a:rPr lang="en-US" altLang="en-US" smtClean="0"/>
              <a:t>WJ III Ga: included Sound Blending (now in OL) and Auditory Attention (dropped)</a:t>
            </a:r>
          </a:p>
          <a:p>
            <a:pPr eaLnBrk="1" hangingPunct="1"/>
            <a:endParaRPr lang="en-US" altLang="en-US" smtClean="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244135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24AB9FEC-E4B6-4971-832D-299BF3B46D7D}" type="slidenum">
              <a:rPr lang="en-US" altLang="en-US" smtClean="0"/>
              <a:pPr eaLnBrk="1" hangingPunct="1">
                <a:spcBef>
                  <a:spcPct val="0"/>
                </a:spcBef>
              </a:pPr>
              <a:t>47</a:t>
            </a:fld>
            <a:endParaRPr lang="en-US" alt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r>
              <a:rPr lang="en-US" altLang="en-US" smtClean="0"/>
              <a:t>NOTES: </a:t>
            </a:r>
          </a:p>
          <a:p>
            <a:pPr eaLnBrk="1" hangingPunct="1"/>
            <a:r>
              <a:rPr lang="en-US" altLang="en-US" smtClean="0"/>
              <a:t>WJ IV Glr cluster is different from WJ III Glr cluster.</a:t>
            </a:r>
          </a:p>
          <a:p>
            <a:pPr eaLnBrk="1" hangingPunct="1"/>
            <a:r>
              <a:rPr lang="en-US" altLang="en-US" smtClean="0"/>
              <a:t>WJ IV Glr: includes Story Recall (moved from ACH), and VAL (was in WJ III cluster)</a:t>
            </a:r>
          </a:p>
          <a:p>
            <a:pPr eaLnBrk="1" hangingPunct="1"/>
            <a:r>
              <a:rPr lang="en-US" altLang="en-US" smtClean="0"/>
              <a:t>WJ III Glr: Included VAL and Retrieval Fluency (now in OL)</a:t>
            </a:r>
          </a:p>
          <a:p>
            <a:pPr eaLnBrk="1" hangingPunct="1"/>
            <a:endParaRPr lang="en-US" altLang="en-US" smtClean="0"/>
          </a:p>
          <a:p>
            <a:pPr eaLnBrk="1" hangingPunct="1"/>
            <a:endParaRPr lang="en-US" altLang="en-US" smtClean="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160620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71EDC-B30C-4EA8-94DC-6A59D71ADFCE}" type="slidenum">
              <a:rPr lang="en-US" smtClean="0"/>
              <a:t>2</a:t>
            </a:fld>
            <a:endParaRPr lang="en-US"/>
          </a:p>
        </p:txBody>
      </p:sp>
      <p:sp>
        <p:nvSpPr>
          <p:cNvPr id="5" name="Date Placeholder 4"/>
          <p:cNvSpPr>
            <a:spLocks noGrp="1"/>
          </p:cNvSpPr>
          <p:nvPr>
            <p:ph type="dt" idx="11"/>
          </p:nvPr>
        </p:nvSpPr>
        <p:spPr/>
        <p:txBody>
          <a:bodyPr/>
          <a:lstStyle/>
          <a:p>
            <a:r>
              <a:rPr lang="en-US" smtClean="0"/>
              <a:t>Region One ESC</a:t>
            </a:r>
            <a:endParaRPr lang="en-US"/>
          </a:p>
        </p:txBody>
      </p:sp>
    </p:spTree>
    <p:extLst>
      <p:ext uri="{BB962C8B-B14F-4D97-AF65-F5344CB8AC3E}">
        <p14:creationId xmlns:p14="http://schemas.microsoft.com/office/powerpoint/2010/main" val="3343656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93A43F39-58FA-4AC1-BB81-9B6857C1DA23}" type="slidenum">
              <a:rPr lang="en-US" altLang="en-US" smtClean="0"/>
              <a:pPr eaLnBrk="1" hangingPunct="1">
                <a:spcBef>
                  <a:spcPct val="0"/>
                </a:spcBef>
              </a:pPr>
              <a:t>49</a:t>
            </a:fld>
            <a:endParaRPr lang="en-US" alt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r>
              <a:rPr lang="en-US" altLang="en-US" smtClean="0"/>
              <a:t>NOTES:</a:t>
            </a:r>
            <a:br>
              <a:rPr lang="en-US" altLang="en-US" smtClean="0"/>
            </a:br>
            <a:r>
              <a:rPr lang="en-US" altLang="en-US" smtClean="0"/>
              <a:t>WJ IV Gv cluster has changed from WJ III Gv cluster. This is the cluster that has changed the least.</a:t>
            </a:r>
          </a:p>
          <a:p>
            <a:pPr eaLnBrk="1" hangingPunct="1"/>
            <a:r>
              <a:rPr lang="en-US" altLang="en-US" smtClean="0"/>
              <a:t>WJ IV Gv cluster: includes new combined test Visualization (includes Spatial Relations &amp; Block Rotation) and Picture Recognition</a:t>
            </a:r>
          </a:p>
          <a:p>
            <a:pPr eaLnBrk="1" hangingPunct="1"/>
            <a:r>
              <a:rPr lang="en-US" altLang="en-US" smtClean="0"/>
              <a:t>WJ III Gv cluster: Includes Spatial Relations (now a subtest of Visualization) and Picture Recognition</a:t>
            </a: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2664967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Does not pause</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85372" indent="-302066" eaLnBrk="0" hangingPunct="0">
              <a:spcBef>
                <a:spcPct val="30000"/>
              </a:spcBef>
              <a:defRPr sz="1300">
                <a:solidFill>
                  <a:schemeClr val="tx1"/>
                </a:solidFill>
                <a:latin typeface="Calibri" pitchFamily="34" charset="0"/>
                <a:ea typeface="ＭＳ Ｐゴシック" pitchFamily="34" charset="-128"/>
              </a:defRPr>
            </a:lvl2pPr>
            <a:lvl3pPr marL="1208265" indent="-241653" eaLnBrk="0" hangingPunct="0">
              <a:spcBef>
                <a:spcPct val="30000"/>
              </a:spcBef>
              <a:defRPr sz="1300">
                <a:solidFill>
                  <a:schemeClr val="tx1"/>
                </a:solidFill>
                <a:latin typeface="Calibri" pitchFamily="34" charset="0"/>
                <a:ea typeface="ＭＳ Ｐゴシック" pitchFamily="34" charset="-128"/>
              </a:defRPr>
            </a:lvl3pPr>
            <a:lvl4pPr marL="1691571" indent="-241653" eaLnBrk="0" hangingPunct="0">
              <a:spcBef>
                <a:spcPct val="30000"/>
              </a:spcBef>
              <a:defRPr sz="1300">
                <a:solidFill>
                  <a:schemeClr val="tx1"/>
                </a:solidFill>
                <a:latin typeface="Calibri" pitchFamily="34" charset="0"/>
                <a:ea typeface="ＭＳ Ｐゴシック" pitchFamily="34" charset="-128"/>
              </a:defRPr>
            </a:lvl4pPr>
            <a:lvl5pPr marL="2174878" indent="-241653" eaLnBrk="0" hangingPunct="0">
              <a:spcBef>
                <a:spcPct val="30000"/>
              </a:spcBef>
              <a:defRPr sz="1300">
                <a:solidFill>
                  <a:schemeClr val="tx1"/>
                </a:solidFill>
                <a:latin typeface="Calibri" pitchFamily="34"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2545E870-CF9B-4039-93A8-E2AB3DD78D62}" type="slidenum">
              <a:rPr lang="en-US" altLang="en-US" smtClean="0">
                <a:latin typeface="Arial" charset="0"/>
                <a:cs typeface="Arial" charset="0"/>
              </a:rPr>
              <a:pPr eaLnBrk="1" hangingPunct="1">
                <a:spcBef>
                  <a:spcPct val="0"/>
                </a:spcBef>
              </a:pPr>
              <a:t>61</a:t>
            </a:fld>
            <a:endParaRPr lang="en-US" altLang="en-US" smtClean="0">
              <a:latin typeface="Arial" charset="0"/>
              <a:cs typeface="Arial" charset="0"/>
            </a:endParaRP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703612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85372" indent="-302066" eaLnBrk="0" hangingPunct="0">
              <a:spcBef>
                <a:spcPct val="30000"/>
              </a:spcBef>
              <a:defRPr sz="1300">
                <a:solidFill>
                  <a:schemeClr val="tx1"/>
                </a:solidFill>
                <a:latin typeface="Calibri" pitchFamily="34" charset="0"/>
                <a:ea typeface="ＭＳ Ｐゴシック" pitchFamily="34" charset="-128"/>
              </a:defRPr>
            </a:lvl2pPr>
            <a:lvl3pPr marL="1208265" indent="-241653" eaLnBrk="0" hangingPunct="0">
              <a:spcBef>
                <a:spcPct val="30000"/>
              </a:spcBef>
              <a:defRPr sz="1300">
                <a:solidFill>
                  <a:schemeClr val="tx1"/>
                </a:solidFill>
                <a:latin typeface="Calibri" pitchFamily="34" charset="0"/>
                <a:ea typeface="ＭＳ Ｐゴシック" pitchFamily="34" charset="-128"/>
              </a:defRPr>
            </a:lvl3pPr>
            <a:lvl4pPr marL="1691571" indent="-241653" eaLnBrk="0" hangingPunct="0">
              <a:spcBef>
                <a:spcPct val="30000"/>
              </a:spcBef>
              <a:defRPr sz="1300">
                <a:solidFill>
                  <a:schemeClr val="tx1"/>
                </a:solidFill>
                <a:latin typeface="Calibri" pitchFamily="34" charset="0"/>
                <a:ea typeface="ＭＳ Ｐゴシック" pitchFamily="34" charset="-128"/>
              </a:defRPr>
            </a:lvl4pPr>
            <a:lvl5pPr marL="2174878" indent="-241653" eaLnBrk="0" hangingPunct="0">
              <a:spcBef>
                <a:spcPct val="30000"/>
              </a:spcBef>
              <a:defRPr sz="1300">
                <a:solidFill>
                  <a:schemeClr val="tx1"/>
                </a:solidFill>
                <a:latin typeface="Calibri" pitchFamily="34"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8D6815ED-0A37-4B8D-9843-8CA6D4AA071D}" type="slidenum">
              <a:rPr lang="en-US" altLang="en-US" smtClean="0">
                <a:latin typeface="Arial" charset="0"/>
                <a:cs typeface="Arial" charset="0"/>
              </a:rPr>
              <a:pPr eaLnBrk="1" hangingPunct="1">
                <a:spcBef>
                  <a:spcPct val="0"/>
                </a:spcBef>
              </a:pPr>
              <a:t>62</a:t>
            </a:fld>
            <a:endParaRPr lang="en-US" altLang="en-US" smtClean="0">
              <a:latin typeface="Arial" charset="0"/>
              <a:cs typeface="Arial" charset="0"/>
            </a:endParaRP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753926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785372" indent="-302066" eaLnBrk="0" hangingPunct="0">
              <a:spcBef>
                <a:spcPct val="30000"/>
              </a:spcBef>
              <a:defRPr sz="1300">
                <a:solidFill>
                  <a:schemeClr val="tx1"/>
                </a:solidFill>
                <a:latin typeface="Calibri" pitchFamily="34" charset="0"/>
                <a:ea typeface="ＭＳ Ｐゴシック" pitchFamily="34" charset="-128"/>
              </a:defRPr>
            </a:lvl2pPr>
            <a:lvl3pPr marL="1208265" indent="-241653" eaLnBrk="0" hangingPunct="0">
              <a:spcBef>
                <a:spcPct val="30000"/>
              </a:spcBef>
              <a:defRPr sz="1300">
                <a:solidFill>
                  <a:schemeClr val="tx1"/>
                </a:solidFill>
                <a:latin typeface="Calibri" pitchFamily="34" charset="0"/>
                <a:ea typeface="ＭＳ Ｐゴシック" pitchFamily="34" charset="-128"/>
              </a:defRPr>
            </a:lvl3pPr>
            <a:lvl4pPr marL="1691571" indent="-241653" eaLnBrk="0" hangingPunct="0">
              <a:spcBef>
                <a:spcPct val="30000"/>
              </a:spcBef>
              <a:defRPr sz="1300">
                <a:solidFill>
                  <a:schemeClr val="tx1"/>
                </a:solidFill>
                <a:latin typeface="Calibri" pitchFamily="34" charset="0"/>
                <a:ea typeface="ＭＳ Ｐゴシック" pitchFamily="34" charset="-128"/>
              </a:defRPr>
            </a:lvl4pPr>
            <a:lvl5pPr marL="2174878" indent="-241653" eaLnBrk="0" hangingPunct="0">
              <a:spcBef>
                <a:spcPct val="30000"/>
              </a:spcBef>
              <a:defRPr sz="1300">
                <a:solidFill>
                  <a:schemeClr val="tx1"/>
                </a:solidFill>
                <a:latin typeface="Calibri" pitchFamily="34"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A669002C-B361-4FF6-9EDF-F34920DCF64D}" type="slidenum">
              <a:rPr lang="en-US" altLang="en-US" smtClean="0">
                <a:latin typeface="Arial" charset="0"/>
                <a:cs typeface="Arial" charset="0"/>
              </a:rPr>
              <a:pPr eaLnBrk="1" hangingPunct="1">
                <a:spcBef>
                  <a:spcPct val="0"/>
                </a:spcBef>
              </a:pPr>
              <a:t>70</a:t>
            </a:fld>
            <a:endParaRPr lang="en-US" altLang="en-US" smtClean="0">
              <a:latin typeface="Arial" charset="0"/>
              <a:cs typeface="Arial" charset="0"/>
            </a:endParaRP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013963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801551" indent="-308288" eaLnBrk="0" hangingPunct="0">
              <a:spcBef>
                <a:spcPct val="30000"/>
              </a:spcBef>
              <a:defRPr sz="1300">
                <a:solidFill>
                  <a:schemeClr val="tx1"/>
                </a:solidFill>
                <a:latin typeface="Arial" charset="0"/>
                <a:cs typeface="Arial" charset="0"/>
              </a:defRPr>
            </a:lvl2pPr>
            <a:lvl3pPr marL="1233156" indent="-246631" eaLnBrk="0" hangingPunct="0">
              <a:spcBef>
                <a:spcPct val="30000"/>
              </a:spcBef>
              <a:defRPr sz="1300">
                <a:solidFill>
                  <a:schemeClr val="tx1"/>
                </a:solidFill>
                <a:latin typeface="Arial" charset="0"/>
                <a:cs typeface="Arial" charset="0"/>
              </a:defRPr>
            </a:lvl3pPr>
            <a:lvl4pPr marL="1726418" indent="-246631" eaLnBrk="0" hangingPunct="0">
              <a:spcBef>
                <a:spcPct val="30000"/>
              </a:spcBef>
              <a:defRPr sz="1300">
                <a:solidFill>
                  <a:schemeClr val="tx1"/>
                </a:solidFill>
                <a:latin typeface="Arial" charset="0"/>
                <a:cs typeface="Arial" charset="0"/>
              </a:defRPr>
            </a:lvl4pPr>
            <a:lvl5pPr marL="2219680" indent="-246631" eaLnBrk="0" hangingPunct="0">
              <a:spcBef>
                <a:spcPct val="30000"/>
              </a:spcBef>
              <a:defRPr sz="1300">
                <a:solidFill>
                  <a:schemeClr val="tx1"/>
                </a:solidFill>
                <a:latin typeface="Arial" charset="0"/>
                <a:cs typeface="Arial" charset="0"/>
              </a:defRPr>
            </a:lvl5pPr>
            <a:lvl6pPr marL="2712942" indent="-246631" eaLnBrk="0" fontAlgn="base" hangingPunct="0">
              <a:spcBef>
                <a:spcPct val="30000"/>
              </a:spcBef>
              <a:spcAft>
                <a:spcPct val="0"/>
              </a:spcAft>
              <a:defRPr sz="1300">
                <a:solidFill>
                  <a:schemeClr val="tx1"/>
                </a:solidFill>
                <a:latin typeface="Arial" charset="0"/>
                <a:cs typeface="Arial" charset="0"/>
              </a:defRPr>
            </a:lvl6pPr>
            <a:lvl7pPr marL="3206204" indent="-246631" eaLnBrk="0" fontAlgn="base" hangingPunct="0">
              <a:spcBef>
                <a:spcPct val="30000"/>
              </a:spcBef>
              <a:spcAft>
                <a:spcPct val="0"/>
              </a:spcAft>
              <a:defRPr sz="1300">
                <a:solidFill>
                  <a:schemeClr val="tx1"/>
                </a:solidFill>
                <a:latin typeface="Arial" charset="0"/>
                <a:cs typeface="Arial" charset="0"/>
              </a:defRPr>
            </a:lvl7pPr>
            <a:lvl8pPr marL="3699466" indent="-246631" eaLnBrk="0" fontAlgn="base" hangingPunct="0">
              <a:spcBef>
                <a:spcPct val="30000"/>
              </a:spcBef>
              <a:spcAft>
                <a:spcPct val="0"/>
              </a:spcAft>
              <a:defRPr sz="1300">
                <a:solidFill>
                  <a:schemeClr val="tx1"/>
                </a:solidFill>
                <a:latin typeface="Arial" charset="0"/>
                <a:cs typeface="Arial" charset="0"/>
              </a:defRPr>
            </a:lvl8pPr>
            <a:lvl9pPr marL="4192729" indent="-246631"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491360F3-44E0-490B-97B1-6EADA5343577}" type="slidenum">
              <a:rPr lang="en-US" altLang="en-US" smtClean="0"/>
              <a:pPr eaLnBrk="1" hangingPunct="1">
                <a:spcBef>
                  <a:spcPct val="0"/>
                </a:spcBef>
              </a:pPr>
              <a:t>89</a:t>
            </a:fld>
            <a:endParaRPr lang="en-US" alt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r>
              <a:rPr lang="en-US" altLang="en-US" smtClean="0"/>
              <a:t>NOTE: </a:t>
            </a:r>
          </a:p>
          <a:p>
            <a:pPr eaLnBrk="1" hangingPunct="1"/>
            <a:r>
              <a:rPr lang="en-US" altLang="en-US" smtClean="0"/>
              <a:t>Only 1 new test: Test 8: Oral Reading</a:t>
            </a:r>
          </a:p>
          <a:p>
            <a:pPr eaLnBrk="1" hangingPunct="1"/>
            <a:endParaRPr lang="en-US" altLang="en-US" smtClean="0"/>
          </a:p>
          <a:p>
            <a:pPr eaLnBrk="1" hangingPunct="1"/>
            <a:r>
              <a:rPr lang="en-US" altLang="en-US" smtClean="0"/>
              <a:t>Moved from Extended battery : Test 7: Word Attack</a:t>
            </a:r>
          </a:p>
          <a:p>
            <a:pPr eaLnBrk="1" hangingPunct="1"/>
            <a:endParaRPr lang="en-US" altLang="en-US" smtClean="0"/>
          </a:p>
          <a:p>
            <a:pPr eaLnBrk="1" hangingPunct="1"/>
            <a:r>
              <a:rPr lang="en-US" altLang="en-US" smtClean="0"/>
              <a:t>3 Test Renamed:  </a:t>
            </a:r>
          </a:p>
          <a:p>
            <a:pPr eaLnBrk="1" hangingPunct="1"/>
            <a:r>
              <a:rPr lang="en-US" altLang="en-US" smtClean="0"/>
              <a:t>Test 9. Sentence Reading Fluency (was Reading Fluency in WJ III)</a:t>
            </a:r>
          </a:p>
          <a:p>
            <a:pPr eaLnBrk="1" hangingPunct="1"/>
            <a:r>
              <a:rPr lang="en-US" altLang="en-US" smtClean="0"/>
              <a:t>Test 10. Math Facts Fluency (was Math Fluency in WJ III)</a:t>
            </a:r>
          </a:p>
          <a:p>
            <a:pPr eaLnBrk="1" hangingPunct="1"/>
            <a:r>
              <a:rPr lang="en-US" altLang="en-US" smtClean="0"/>
              <a:t>Test 11. Sentence Writing Fluency (Was Writing Fluency in WJ III)</a:t>
            </a:r>
          </a:p>
          <a:p>
            <a:pPr eaLnBrk="1" hangingPunct="1"/>
            <a:endParaRPr lang="en-US" altLang="en-US" smtClean="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361849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71EDC-B30C-4EA8-94DC-6A59D71ADFCE}" type="slidenum">
              <a:rPr lang="en-US" smtClean="0"/>
              <a:t>128</a:t>
            </a:fld>
            <a:endParaRPr lang="en-US"/>
          </a:p>
        </p:txBody>
      </p:sp>
      <p:sp>
        <p:nvSpPr>
          <p:cNvPr id="5" name="Date Placeholder 4"/>
          <p:cNvSpPr>
            <a:spLocks noGrp="1"/>
          </p:cNvSpPr>
          <p:nvPr>
            <p:ph type="dt" idx="11"/>
          </p:nvPr>
        </p:nvSpPr>
        <p:spPr/>
        <p:txBody>
          <a:bodyPr/>
          <a:lstStyle/>
          <a:p>
            <a:r>
              <a:rPr lang="en-US" smtClean="0"/>
              <a:t>Region One ESC</a:t>
            </a:r>
            <a:endParaRPr lang="en-US"/>
          </a:p>
        </p:txBody>
      </p:sp>
    </p:spTree>
    <p:extLst>
      <p:ext uri="{BB962C8B-B14F-4D97-AF65-F5344CB8AC3E}">
        <p14:creationId xmlns:p14="http://schemas.microsoft.com/office/powerpoint/2010/main" val="295261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CB400379-9DBF-4D30-BB0F-CDFBA01BC4CD}" type="slidenum">
              <a:rPr lang="en-US" altLang="en-US" smtClean="0"/>
              <a:pPr eaLnBrk="1" hangingPunct="1">
                <a:spcBef>
                  <a:spcPct val="0"/>
                </a:spcBef>
              </a:pPr>
              <a:t>6</a:t>
            </a:fld>
            <a:endParaRPr lang="en-US" alt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r>
              <a:rPr lang="en-US" altLang="en-US" smtClean="0"/>
              <a:t>NOTES:</a:t>
            </a:r>
            <a:br>
              <a:rPr lang="en-US" altLang="en-US" smtClean="0"/>
            </a:br>
            <a:r>
              <a:rPr lang="en-US" altLang="en-US" smtClean="0"/>
              <a:t>General Information is in both clusters. The Oral Vocabulary test in the WJ IV cluster is part of the Verbal Comprehension test in the WJ III cluster.  Now just Synonyms and Antonyms are in the test whereas there were 4 subtests in Verbal Comp in the WJ III (Picture Vocabulary, Synonyms, Antonyms, and Verbal Analogies)</a:t>
            </a:r>
          </a:p>
          <a:p>
            <a:pPr eaLnBrk="1" hangingPunct="1"/>
            <a:endParaRPr lang="en-US" altLang="en-US" smtClean="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236293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1CC4FAE4-996B-4D7A-9134-AF888510A387}" type="slidenum">
              <a:rPr lang="en-US" altLang="en-US" smtClean="0"/>
              <a:pPr eaLnBrk="1" hangingPunct="1">
                <a:spcBef>
                  <a:spcPct val="0"/>
                </a:spcBef>
              </a:pPr>
              <a:t>7</a:t>
            </a:fld>
            <a:endParaRPr lang="en-US" alt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r>
              <a:rPr lang="en-US" altLang="en-US" smtClean="0"/>
              <a:t>NOTES:</a:t>
            </a:r>
            <a:br>
              <a:rPr lang="en-US" altLang="en-US" smtClean="0"/>
            </a:br>
            <a:endParaRPr lang="en-US" altLang="en-US" smtClean="0"/>
          </a:p>
          <a:p>
            <a:pPr eaLnBrk="1" hangingPunct="1"/>
            <a:r>
              <a:rPr lang="en-US" altLang="en-US" smtClean="0"/>
              <a:t>Concept Formation is in both clusters, but the second test is new.  Number Series in the WJ IV cluster replaces Analysis-Synthesis. </a:t>
            </a: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289334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93EE3610-0AEF-4673-B3B5-02988D2BFACA}" type="slidenum">
              <a:rPr lang="en-US" altLang="en-US" smtClean="0"/>
              <a:pPr eaLnBrk="1" hangingPunct="1">
                <a:spcBef>
                  <a:spcPct val="0"/>
                </a:spcBef>
              </a:pPr>
              <a:t>8</a:t>
            </a:fld>
            <a:endParaRPr lang="en-US" alt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r>
              <a:rPr lang="en-US" altLang="en-US" smtClean="0"/>
              <a:t>NOTES:</a:t>
            </a:r>
            <a:br>
              <a:rPr lang="en-US" altLang="en-US" smtClean="0"/>
            </a:br>
            <a:r>
              <a:rPr lang="en-US" altLang="en-US" smtClean="0"/>
              <a:t>Numbers Reversed is in both clusters, however the basal/ceiling rules have changed (no longer within a group of items of the same length). The second test (Verbal Attention) is new and more a working memory measure. Memory for Words in the WJ III cluster was a memory span measure.</a:t>
            </a: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94482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FE39A57E-FAA3-4D98-A7F6-FC7FA8CD7A46}" type="slidenum">
              <a:rPr lang="en-US" altLang="en-US" smtClean="0"/>
              <a:pPr eaLnBrk="1" hangingPunct="1">
                <a:spcBef>
                  <a:spcPct val="0"/>
                </a:spcBef>
              </a:pPr>
              <a:t>9</a:t>
            </a:fld>
            <a:endParaRPr lang="en-US" alt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r>
              <a:rPr lang="en-US" altLang="en-US" smtClean="0"/>
              <a:t>NOTES:</a:t>
            </a:r>
          </a:p>
          <a:p>
            <a:pPr eaLnBrk="1" hangingPunct="1"/>
            <a:r>
              <a:rPr lang="en-US" altLang="en-US" smtClean="0"/>
              <a:t>Both tests are different in the WJ IV cluster. </a:t>
            </a:r>
          </a:p>
          <a:p>
            <a:pPr eaLnBrk="1" hangingPunct="1"/>
            <a:endParaRPr lang="en-US" altLang="en-US" smtClean="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218840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51DB2287-C7D4-45C8-A268-D74CB7FFEF3B}" type="slidenum">
              <a:rPr lang="en-US" altLang="en-US" smtClean="0"/>
              <a:pPr eaLnBrk="1" hangingPunct="1">
                <a:spcBef>
                  <a:spcPct val="0"/>
                </a:spcBef>
              </a:pPr>
              <a:t>10</a:t>
            </a:fld>
            <a:endParaRPr lang="en-US" alt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r>
              <a:rPr lang="en-US" altLang="en-US" smtClean="0"/>
              <a:t>NOTES:</a:t>
            </a:r>
            <a:br>
              <a:rPr lang="en-US" altLang="en-US" smtClean="0"/>
            </a:br>
            <a:endParaRPr lang="en-US" altLang="en-US" smtClean="0"/>
          </a:p>
          <a:p>
            <a:pPr eaLnBrk="1" hangingPunct="1"/>
            <a:r>
              <a:rPr lang="en-US" altLang="en-US" smtClean="0"/>
              <a:t>The Ga clusters are quite different.  WJ IV Ga cluster is composed of 2 new tests. The cognitive complexity of these tests is much higher than the tests in the WJ III Ga cluster.  There is a higher g-loading now due to this increased complexity.</a:t>
            </a:r>
          </a:p>
          <a:p>
            <a:pPr eaLnBrk="1" hangingPunct="1"/>
            <a:endParaRPr lang="en-US" altLang="en-US" smtClean="0"/>
          </a:p>
          <a:p>
            <a:pPr eaLnBrk="1" hangingPunct="1"/>
            <a:endParaRPr lang="en-US" altLang="en-US" smtClean="0"/>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83461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E533DB2C-AFE4-4D58-970D-8A6F6C140BE6}" type="slidenum">
              <a:rPr lang="en-US" altLang="en-US" smtClean="0"/>
              <a:pPr eaLnBrk="1" hangingPunct="1">
                <a:spcBef>
                  <a:spcPct val="0"/>
                </a:spcBef>
              </a:pPr>
              <a:t>11</a:t>
            </a:fld>
            <a:endParaRPr lang="en-US" alt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r>
              <a:rPr lang="en-US" altLang="en-US" smtClean="0"/>
              <a:t>Notes:</a:t>
            </a:r>
          </a:p>
          <a:p>
            <a:pPr eaLnBrk="1" hangingPunct="1"/>
            <a:r>
              <a:rPr lang="en-US" altLang="en-US" smtClean="0"/>
              <a:t>VAL is the same in both clusters. Second test is different.</a:t>
            </a: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330190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cs typeface="Arial" charset="0"/>
              </a:defRPr>
            </a:lvl1pPr>
            <a:lvl2pPr marL="785372" indent="-302066" eaLnBrk="0" hangingPunct="0">
              <a:spcBef>
                <a:spcPct val="30000"/>
              </a:spcBef>
              <a:defRPr sz="1300">
                <a:solidFill>
                  <a:schemeClr val="tx1"/>
                </a:solidFill>
                <a:latin typeface="Arial" charset="0"/>
                <a:cs typeface="Arial" charset="0"/>
              </a:defRPr>
            </a:lvl2pPr>
            <a:lvl3pPr marL="1208265" indent="-241653" eaLnBrk="0" hangingPunct="0">
              <a:spcBef>
                <a:spcPct val="30000"/>
              </a:spcBef>
              <a:defRPr sz="1300">
                <a:solidFill>
                  <a:schemeClr val="tx1"/>
                </a:solidFill>
                <a:latin typeface="Arial" charset="0"/>
                <a:cs typeface="Arial" charset="0"/>
              </a:defRPr>
            </a:lvl3pPr>
            <a:lvl4pPr marL="1691571" indent="-241653" eaLnBrk="0" hangingPunct="0">
              <a:spcBef>
                <a:spcPct val="30000"/>
              </a:spcBef>
              <a:defRPr sz="1300">
                <a:solidFill>
                  <a:schemeClr val="tx1"/>
                </a:solidFill>
                <a:latin typeface="Arial" charset="0"/>
                <a:cs typeface="Arial" charset="0"/>
              </a:defRPr>
            </a:lvl4pPr>
            <a:lvl5pPr marL="2174878" indent="-241653" eaLnBrk="0" hangingPunct="0">
              <a:spcBef>
                <a:spcPct val="30000"/>
              </a:spcBef>
              <a:defRPr sz="1300">
                <a:solidFill>
                  <a:schemeClr val="tx1"/>
                </a:solidFill>
                <a:latin typeface="Arial" charset="0"/>
                <a:cs typeface="Arial" charset="0"/>
              </a:defRPr>
            </a:lvl5pPr>
            <a:lvl6pPr marL="2658184" indent="-241653" eaLnBrk="0" fontAlgn="base" hangingPunct="0">
              <a:spcBef>
                <a:spcPct val="30000"/>
              </a:spcBef>
              <a:spcAft>
                <a:spcPct val="0"/>
              </a:spcAft>
              <a:defRPr sz="1300">
                <a:solidFill>
                  <a:schemeClr val="tx1"/>
                </a:solidFill>
                <a:latin typeface="Arial" charset="0"/>
                <a:cs typeface="Arial" charset="0"/>
              </a:defRPr>
            </a:lvl6pPr>
            <a:lvl7pPr marL="3141490" indent="-241653" eaLnBrk="0" fontAlgn="base" hangingPunct="0">
              <a:spcBef>
                <a:spcPct val="30000"/>
              </a:spcBef>
              <a:spcAft>
                <a:spcPct val="0"/>
              </a:spcAft>
              <a:defRPr sz="1300">
                <a:solidFill>
                  <a:schemeClr val="tx1"/>
                </a:solidFill>
                <a:latin typeface="Arial" charset="0"/>
                <a:cs typeface="Arial" charset="0"/>
              </a:defRPr>
            </a:lvl7pPr>
            <a:lvl8pPr marL="3624796" indent="-241653" eaLnBrk="0" fontAlgn="base" hangingPunct="0">
              <a:spcBef>
                <a:spcPct val="30000"/>
              </a:spcBef>
              <a:spcAft>
                <a:spcPct val="0"/>
              </a:spcAft>
              <a:defRPr sz="1300">
                <a:solidFill>
                  <a:schemeClr val="tx1"/>
                </a:solidFill>
                <a:latin typeface="Arial" charset="0"/>
                <a:cs typeface="Arial" charset="0"/>
              </a:defRPr>
            </a:lvl8pPr>
            <a:lvl9pPr marL="4108102" indent="-241653"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472EE988-6857-48E9-95A3-7B6F58A030F5}" type="slidenum">
              <a:rPr lang="en-US" altLang="en-US" smtClean="0"/>
              <a:pPr eaLnBrk="1" hangingPunct="1">
                <a:spcBef>
                  <a:spcPct val="0"/>
                </a:spcBef>
              </a:pPr>
              <a:t>12</a:t>
            </a:fld>
            <a:endParaRPr lang="en-US" alt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r>
              <a:rPr lang="en-US" altLang="en-US" smtClean="0"/>
              <a:t>NOTES:</a:t>
            </a:r>
          </a:p>
          <a:p>
            <a:pPr eaLnBrk="1" hangingPunct="1"/>
            <a:r>
              <a:rPr lang="en-US" altLang="en-US" smtClean="0"/>
              <a:t>One of the clusters that has changed the least. Includes the same measures, but WJ IV has added the subtest Block Rotation to  combine with Spatial Relations to form the Visualization test. Picture Recognition is essentially the same, but scoring is now 1 or 0, no multiple points or partial credit allowed</a:t>
            </a:r>
          </a:p>
        </p:txBody>
      </p:sp>
      <p:sp>
        <p:nvSpPr>
          <p:cNvPr id="2" name="Date Placeholder 1"/>
          <p:cNvSpPr>
            <a:spLocks noGrp="1"/>
          </p:cNvSpPr>
          <p:nvPr>
            <p:ph type="dt" idx="10"/>
          </p:nvPr>
        </p:nvSpPr>
        <p:spPr/>
        <p:txBody>
          <a:bodyPr/>
          <a:lstStyle/>
          <a:p>
            <a:r>
              <a:rPr lang="en-US" smtClean="0"/>
              <a:t>Region One ESC</a:t>
            </a:r>
            <a:endParaRPr lang="en-US"/>
          </a:p>
        </p:txBody>
      </p:sp>
    </p:spTree>
    <p:extLst>
      <p:ext uri="{BB962C8B-B14F-4D97-AF65-F5344CB8AC3E}">
        <p14:creationId xmlns:p14="http://schemas.microsoft.com/office/powerpoint/2010/main" val="232910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5" name="Rectangle 4"/>
          <p:cNvSpPr>
            <a:spLocks noChangeArrowheads="1"/>
          </p:cNvSpPr>
          <p:nvPr/>
        </p:nvSpPr>
        <p:spPr bwMode="white">
          <a:xfrm>
            <a:off x="11988800" y="3175"/>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6" name="Rectangle 5"/>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7" name="Rectangle 6"/>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dirty="0"/>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fld id="{3C8218E9-7A1A-4118-BC7C-C4D9F9AAC8B4}" type="datetime1">
              <a:rPr lang="en-US" smtClean="0"/>
              <a:t>7/21/2016</a:t>
            </a:fld>
            <a:endParaRPr lang="en-US"/>
          </a:p>
        </p:txBody>
      </p:sp>
      <p:sp>
        <p:nvSpPr>
          <p:cNvPr id="16" name="Footer Placeholder 16"/>
          <p:cNvSpPr>
            <a:spLocks noGrp="1"/>
          </p:cNvSpPr>
          <p:nvPr>
            <p:ph type="ftr" sz="quarter" idx="11"/>
          </p:nvPr>
        </p:nvSpPr>
        <p:spPr/>
        <p:txBody>
          <a:bodyPr/>
          <a:lstStyle>
            <a:lvl1pPr>
              <a:defRPr dirty="0"/>
            </a:lvl1pPr>
          </a:lstStyle>
          <a:p>
            <a:r>
              <a:rPr lang="en-US" smtClean="0"/>
              <a:t>Region One School Improvement, Accountability and Compliance</a:t>
            </a: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fld id="{0B53BD8F-4BEE-49CA-BB2F-B180F51973AE}" type="slidenum">
              <a:rPr lang="en-US" smtClean="0"/>
              <a:t>‹#›</a:t>
            </a:fld>
            <a:endParaRPr lang="en-US"/>
          </a:p>
        </p:txBody>
      </p:sp>
    </p:spTree>
    <p:extLst>
      <p:ext uri="{BB962C8B-B14F-4D97-AF65-F5344CB8AC3E}">
        <p14:creationId xmlns:p14="http://schemas.microsoft.com/office/powerpoint/2010/main" val="29299403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0AC29B4-C561-4207-B2C9-33A7B39CB72E}" type="datetime1">
              <a:rPr lang="en-US" smtClean="0"/>
              <a:t>7/21/2016</a:t>
            </a:fld>
            <a:endParaRPr lang="en-US"/>
          </a:p>
        </p:txBody>
      </p:sp>
      <p:sp>
        <p:nvSpPr>
          <p:cNvPr id="5" name="Footer Placeholder 4"/>
          <p:cNvSpPr>
            <a:spLocks noGrp="1"/>
          </p:cNvSpPr>
          <p:nvPr>
            <p:ph type="ftr" sz="quarter" idx="11"/>
          </p:nvPr>
        </p:nvSpPr>
        <p:spPr/>
        <p:txBody>
          <a:bodyPr/>
          <a:lstStyle>
            <a:lvl1pPr>
              <a:defRPr dirty="0"/>
            </a:lvl1pPr>
          </a:lstStyle>
          <a:p>
            <a:r>
              <a:rPr lang="en-US" smtClean="0"/>
              <a:t>Region One School Improvement, Accountability and Compliance</a:t>
            </a:r>
            <a:endParaRPr lang="en-US"/>
          </a:p>
        </p:txBody>
      </p:sp>
      <p:sp>
        <p:nvSpPr>
          <p:cNvPr id="6" name="Slide Number Placeholder 5"/>
          <p:cNvSpPr>
            <a:spLocks noGrp="1"/>
          </p:cNvSpPr>
          <p:nvPr>
            <p:ph type="sldNum" sz="quarter" idx="12"/>
          </p:nvPr>
        </p:nvSpPr>
        <p:spPr/>
        <p:txBody>
          <a:bodyPr/>
          <a:lstStyle>
            <a:lvl1pPr>
              <a:defRPr/>
            </a:lvl1pPr>
          </a:lstStyle>
          <a:p>
            <a:fld id="{0B53BD8F-4BEE-49CA-BB2F-B180F51973AE}" type="slidenum">
              <a:rPr lang="en-US" smtClean="0"/>
              <a:t>‹#›</a:t>
            </a:fld>
            <a:endParaRPr lang="en-US"/>
          </a:p>
        </p:txBody>
      </p:sp>
    </p:spTree>
    <p:extLst>
      <p:ext uri="{BB962C8B-B14F-4D97-AF65-F5344CB8AC3E}">
        <p14:creationId xmlns:p14="http://schemas.microsoft.com/office/powerpoint/2010/main" val="32520028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5" name="Rectangle 4"/>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6" name="Rectangle 5"/>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7" name="Rectangle 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dirty="0"/>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0200" y="3009901"/>
            <a:ext cx="609600" cy="441325"/>
          </a:xfrm>
        </p:spPr>
        <p:txBody>
          <a:bodyPr/>
          <a:lstStyle>
            <a:lvl1pPr>
              <a:defRPr/>
            </a:lvl1pPr>
          </a:lstStyle>
          <a:p>
            <a:fld id="{0B53BD8F-4BEE-49CA-BB2F-B180F51973AE}" type="slidenum">
              <a:rPr lang="en-US" smtClean="0"/>
              <a:t>‹#›</a:t>
            </a:fld>
            <a:endParaRPr lang="en-US"/>
          </a:p>
        </p:txBody>
      </p:sp>
      <p:sp>
        <p:nvSpPr>
          <p:cNvPr id="14" name="Date Placeholder 3"/>
          <p:cNvSpPr>
            <a:spLocks noGrp="1"/>
          </p:cNvSpPr>
          <p:nvPr>
            <p:ph type="dt" sz="half" idx="11"/>
          </p:nvPr>
        </p:nvSpPr>
        <p:spPr/>
        <p:txBody>
          <a:bodyPr/>
          <a:lstStyle>
            <a:lvl1pPr>
              <a:defRPr/>
            </a:lvl1pPr>
          </a:lstStyle>
          <a:p>
            <a:fld id="{4BB33DA1-4DB0-4F4A-ACC7-5A888C05E905}" type="datetime1">
              <a:rPr lang="en-US" smtClean="0"/>
              <a:t>7/21/2016</a:t>
            </a:fld>
            <a:endParaRPr lang="en-US"/>
          </a:p>
        </p:txBody>
      </p:sp>
      <p:sp>
        <p:nvSpPr>
          <p:cNvPr id="15" name="Footer Placeholder 4"/>
          <p:cNvSpPr>
            <a:spLocks noGrp="1"/>
          </p:cNvSpPr>
          <p:nvPr>
            <p:ph type="ftr" sz="quarter" idx="12"/>
          </p:nvPr>
        </p:nvSpPr>
        <p:spPr/>
        <p:txBody>
          <a:bodyPr/>
          <a:lstStyle>
            <a:lvl1pPr>
              <a:defRPr dirty="0"/>
            </a:lvl1pPr>
          </a:lstStyle>
          <a:p>
            <a:r>
              <a:rPr lang="en-US" smtClean="0"/>
              <a:t>Region One School Improvement, Accountability and Compliance</a:t>
            </a:r>
            <a:endParaRPr lang="en-US"/>
          </a:p>
        </p:txBody>
      </p:sp>
    </p:spTree>
    <p:extLst>
      <p:ext uri="{BB962C8B-B14F-4D97-AF65-F5344CB8AC3E}">
        <p14:creationId xmlns:p14="http://schemas.microsoft.com/office/powerpoint/2010/main" val="29626367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EF6434-E6C3-4A06-A3D1-42BA5F2A61CD}" type="datetime1">
              <a:rPr lang="en-US" smtClean="0"/>
              <a:t>7/21/2016</a:t>
            </a:fld>
            <a:endParaRPr lang="en-US"/>
          </a:p>
        </p:txBody>
      </p:sp>
      <p:sp>
        <p:nvSpPr>
          <p:cNvPr id="5" name="Footer Placeholder 4"/>
          <p:cNvSpPr>
            <a:spLocks noGrp="1"/>
          </p:cNvSpPr>
          <p:nvPr>
            <p:ph type="ftr" sz="quarter" idx="11"/>
          </p:nvPr>
        </p:nvSpPr>
        <p:spPr/>
        <p:txBody>
          <a:bodyPr/>
          <a:lstStyle>
            <a:lvl1pPr>
              <a:defRPr dirty="0"/>
            </a:lvl1pPr>
          </a:lstStyle>
          <a:p>
            <a:r>
              <a:rPr lang="en-US" smtClean="0"/>
              <a:t>Region One School Improvement, Accountability and Compliance</a:t>
            </a:r>
            <a:endParaRPr lang="en-US"/>
          </a:p>
        </p:txBody>
      </p:sp>
      <p:sp>
        <p:nvSpPr>
          <p:cNvPr id="6" name="Slide Number Placeholder 5"/>
          <p:cNvSpPr>
            <a:spLocks noGrp="1"/>
          </p:cNvSpPr>
          <p:nvPr>
            <p:ph type="sldNum" sz="quarter" idx="12"/>
          </p:nvPr>
        </p:nvSpPr>
        <p:spPr>
          <a:xfrm>
            <a:off x="5816600" y="1027114"/>
            <a:ext cx="609600" cy="441325"/>
          </a:xfrm>
        </p:spPr>
        <p:txBody>
          <a:bodyPr/>
          <a:lstStyle>
            <a:lvl1pPr>
              <a:defRPr/>
            </a:lvl1pPr>
          </a:lstStyle>
          <a:p>
            <a:fld id="{0B53BD8F-4BEE-49CA-BB2F-B180F51973AE}" type="slidenum">
              <a:rPr lang="en-US" smtClean="0"/>
              <a:t>‹#›</a:t>
            </a:fld>
            <a:endParaRPr lang="en-US"/>
          </a:p>
        </p:txBody>
      </p:sp>
    </p:spTree>
    <p:extLst>
      <p:ext uri="{BB962C8B-B14F-4D97-AF65-F5344CB8AC3E}">
        <p14:creationId xmlns:p14="http://schemas.microsoft.com/office/powerpoint/2010/main" val="32281282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5" name="Rectangle 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6" name="Rectangle 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7" name="Rectangle 6"/>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8" name="Rectangle 7"/>
          <p:cNvSpPr>
            <a:spLocks noChangeArrowheads="1"/>
          </p:cNvSpPr>
          <p:nvPr/>
        </p:nvSpPr>
        <p:spPr bwMode="white">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dirty="0"/>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dirty="0"/>
            </a:lvl1pPr>
          </a:lstStyle>
          <a:p>
            <a:r>
              <a:rPr lang="en-US" smtClean="0"/>
              <a:t>Region One School Improvement, Accountability and Compliance</a:t>
            </a:r>
            <a:endParaRPr lang="en-US"/>
          </a:p>
        </p:txBody>
      </p:sp>
      <p:sp>
        <p:nvSpPr>
          <p:cNvPr id="16" name="Date Placeholder 3"/>
          <p:cNvSpPr>
            <a:spLocks noGrp="1"/>
          </p:cNvSpPr>
          <p:nvPr>
            <p:ph type="dt" sz="half" idx="11"/>
          </p:nvPr>
        </p:nvSpPr>
        <p:spPr/>
        <p:txBody>
          <a:bodyPr/>
          <a:lstStyle>
            <a:lvl1pPr>
              <a:defRPr/>
            </a:lvl1pPr>
          </a:lstStyle>
          <a:p>
            <a:fld id="{33818F08-FDB5-49A8-AA87-6898EAA21C0B}" type="datetime1">
              <a:rPr lang="en-US" smtClean="0"/>
              <a:t>7/21/2016</a:t>
            </a:fld>
            <a:endParaRPr lang="en-US"/>
          </a:p>
        </p:txBody>
      </p:sp>
      <p:sp>
        <p:nvSpPr>
          <p:cNvPr id="17" name="Slide Number Placeholder 5"/>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fld id="{0B53BD8F-4BEE-49CA-BB2F-B180F51973AE}" type="slidenum">
              <a:rPr lang="en-US" smtClean="0"/>
              <a:t>‹#›</a:t>
            </a:fld>
            <a:endParaRPr lang="en-US"/>
          </a:p>
        </p:txBody>
      </p:sp>
    </p:spTree>
    <p:extLst>
      <p:ext uri="{BB962C8B-B14F-4D97-AF65-F5344CB8AC3E}">
        <p14:creationId xmlns:p14="http://schemas.microsoft.com/office/powerpoint/2010/main" val="33514643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83301" y="1576388"/>
            <a:ext cx="12700"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dirty="0"/>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p:spPr>
        <p:txBody>
          <a:bodyPr/>
          <a:lstStyle>
            <a:lvl1pPr>
              <a:defRPr/>
            </a:lvl1pPr>
          </a:lstStyle>
          <a:p>
            <a:fld id="{4574E8FD-CBF7-4A81-9D3D-78C07E9242E8}" type="datetime1">
              <a:rPr lang="en-US" smtClean="0"/>
              <a:t>7/21/2016</a:t>
            </a:fld>
            <a:endParaRPr lang="en-US"/>
          </a:p>
        </p:txBody>
      </p:sp>
      <p:sp>
        <p:nvSpPr>
          <p:cNvPr id="7" name="Footer Placeholder 5"/>
          <p:cNvSpPr>
            <a:spLocks noGrp="1"/>
          </p:cNvSpPr>
          <p:nvPr>
            <p:ph type="ftr" sz="quarter" idx="11"/>
          </p:nvPr>
        </p:nvSpPr>
        <p:spPr/>
        <p:txBody>
          <a:bodyPr/>
          <a:lstStyle>
            <a:lvl1pPr>
              <a:defRPr dirty="0"/>
            </a:lvl1pPr>
          </a:lstStyle>
          <a:p>
            <a:r>
              <a:rPr lang="en-US" smtClean="0"/>
              <a:t>Region One School Improvement, Accountability and Compliance</a:t>
            </a:r>
            <a:endParaRPr lang="en-US"/>
          </a:p>
        </p:txBody>
      </p:sp>
      <p:sp>
        <p:nvSpPr>
          <p:cNvPr id="8" name="Slide Number Placeholder 6"/>
          <p:cNvSpPr>
            <a:spLocks noGrp="1"/>
          </p:cNvSpPr>
          <p:nvPr>
            <p:ph type="sldNum" sz="quarter" idx="12"/>
          </p:nvPr>
        </p:nvSpPr>
        <p:spPr/>
        <p:txBody>
          <a:bodyPr/>
          <a:lstStyle>
            <a:lvl1pPr>
              <a:defRPr/>
            </a:lvl1pPr>
          </a:lstStyle>
          <a:p>
            <a:fld id="{0B53BD8F-4BEE-49CA-BB2F-B180F51973AE}" type="slidenum">
              <a:rPr lang="en-US" smtClean="0"/>
              <a:t>‹#›</a:t>
            </a:fld>
            <a:endParaRPr lang="en-US"/>
          </a:p>
        </p:txBody>
      </p:sp>
    </p:spTree>
    <p:extLst>
      <p:ext uri="{BB962C8B-B14F-4D97-AF65-F5344CB8AC3E}">
        <p14:creationId xmlns:p14="http://schemas.microsoft.com/office/powerpoint/2010/main" val="191343170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dirty="0"/>
          </a:p>
        </p:txBody>
      </p:sp>
      <p:sp>
        <p:nvSpPr>
          <p:cNvPr id="8" name="Rectangle 7"/>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9" name="Rectangle 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1" name="Rectangle 10"/>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dirty="0"/>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fld id="{CDB30C75-F575-44E4-BD66-9CCC58CD5D31}" type="datetime1">
              <a:rPr lang="en-US" smtClean="0"/>
              <a:t>7/21/2016</a:t>
            </a:fld>
            <a:endParaRPr lang="en-US"/>
          </a:p>
        </p:txBody>
      </p:sp>
      <p:sp>
        <p:nvSpPr>
          <p:cNvPr id="19" name="Footer Placeholder 7"/>
          <p:cNvSpPr>
            <a:spLocks noGrp="1"/>
          </p:cNvSpPr>
          <p:nvPr>
            <p:ph type="ftr" sz="quarter" idx="11"/>
          </p:nvPr>
        </p:nvSpPr>
        <p:spPr>
          <a:xfrm>
            <a:off x="406400" y="6410326"/>
            <a:ext cx="4775200" cy="365125"/>
          </a:xfrm>
        </p:spPr>
        <p:txBody>
          <a:bodyPr/>
          <a:lstStyle>
            <a:lvl1pPr>
              <a:defRPr dirty="0"/>
            </a:lvl1pPr>
          </a:lstStyle>
          <a:p>
            <a:r>
              <a:rPr lang="en-US" smtClean="0"/>
              <a:t>Region One School Improvement, Accountability and Compliance</a:t>
            </a:r>
            <a:endParaRPr lang="en-US"/>
          </a:p>
        </p:txBody>
      </p:sp>
      <p:sp>
        <p:nvSpPr>
          <p:cNvPr id="20" name="Slide Number Placeholder 8"/>
          <p:cNvSpPr>
            <a:spLocks noGrp="1"/>
          </p:cNvSpPr>
          <p:nvPr>
            <p:ph type="sldNum" sz="quarter" idx="12"/>
          </p:nvPr>
        </p:nvSpPr>
        <p:spPr>
          <a:xfrm>
            <a:off x="5791200" y="1042989"/>
            <a:ext cx="609600" cy="441325"/>
          </a:xfrm>
        </p:spPr>
        <p:txBody>
          <a:bodyPr/>
          <a:lstStyle>
            <a:lvl1pPr algn="ctr">
              <a:defRPr/>
            </a:lvl1pPr>
          </a:lstStyle>
          <a:p>
            <a:fld id="{0B53BD8F-4BEE-49CA-BB2F-B180F51973AE}" type="slidenum">
              <a:rPr lang="en-US" smtClean="0"/>
              <a:t>‹#›</a:t>
            </a:fld>
            <a:endParaRPr lang="en-US"/>
          </a:p>
        </p:txBody>
      </p:sp>
    </p:spTree>
    <p:extLst>
      <p:ext uri="{BB962C8B-B14F-4D97-AF65-F5344CB8AC3E}">
        <p14:creationId xmlns:p14="http://schemas.microsoft.com/office/powerpoint/2010/main" val="96280081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79F9CE1-FB60-4AC2-B11E-9CCA6D7A6CD0}" type="datetime1">
              <a:rPr lang="en-US" smtClean="0"/>
              <a:t>7/21/2016</a:t>
            </a:fld>
            <a:endParaRPr lang="en-US"/>
          </a:p>
        </p:txBody>
      </p:sp>
      <p:sp>
        <p:nvSpPr>
          <p:cNvPr id="4" name="Footer Placeholder 3"/>
          <p:cNvSpPr>
            <a:spLocks noGrp="1"/>
          </p:cNvSpPr>
          <p:nvPr>
            <p:ph type="ftr" sz="quarter" idx="11"/>
          </p:nvPr>
        </p:nvSpPr>
        <p:spPr/>
        <p:txBody>
          <a:bodyPr/>
          <a:lstStyle>
            <a:lvl1pPr>
              <a:defRPr dirty="0"/>
            </a:lvl1pPr>
          </a:lstStyle>
          <a:p>
            <a:r>
              <a:rPr lang="en-US" smtClean="0"/>
              <a:t>Region One School Improvement, Accountability and Compliance</a:t>
            </a: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fld id="{0B53BD8F-4BEE-49CA-BB2F-B180F51973AE}" type="slidenum">
              <a:rPr lang="en-US" smtClean="0"/>
              <a:t>‹#›</a:t>
            </a:fld>
            <a:endParaRPr lang="en-US"/>
          </a:p>
        </p:txBody>
      </p:sp>
    </p:spTree>
    <p:extLst>
      <p:ext uri="{BB962C8B-B14F-4D97-AF65-F5344CB8AC3E}">
        <p14:creationId xmlns:p14="http://schemas.microsoft.com/office/powerpoint/2010/main" val="97944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3" name="Rectangle 2"/>
          <p:cNvSpPr>
            <a:spLocks noChangeArrowheads="1"/>
          </p:cNvSpPr>
          <p:nvPr/>
        </p:nvSpPr>
        <p:spPr bwMode="white">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4" name="Rectangle 3"/>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5" name="Rectangle 4"/>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p>
        </p:txBody>
      </p:sp>
      <p:sp>
        <p:nvSpPr>
          <p:cNvPr id="8" name="Date Placeholder 1"/>
          <p:cNvSpPr>
            <a:spLocks noGrp="1"/>
          </p:cNvSpPr>
          <p:nvPr>
            <p:ph type="dt" sz="half" idx="10"/>
          </p:nvPr>
        </p:nvSpPr>
        <p:spPr/>
        <p:txBody>
          <a:bodyPr/>
          <a:lstStyle>
            <a:lvl1pPr>
              <a:defRPr/>
            </a:lvl1pPr>
          </a:lstStyle>
          <a:p>
            <a:fld id="{3C0B12E5-A156-486A-B2CB-FBEB7C7A92AC}" type="datetime1">
              <a:rPr lang="en-US" smtClean="0"/>
              <a:t>7/21/2016</a:t>
            </a:fld>
            <a:endParaRPr lang="en-US"/>
          </a:p>
        </p:txBody>
      </p:sp>
      <p:sp>
        <p:nvSpPr>
          <p:cNvPr id="9" name="Footer Placeholder 2"/>
          <p:cNvSpPr>
            <a:spLocks noGrp="1"/>
          </p:cNvSpPr>
          <p:nvPr>
            <p:ph type="ftr" sz="quarter" idx="11"/>
          </p:nvPr>
        </p:nvSpPr>
        <p:spPr/>
        <p:txBody>
          <a:bodyPr/>
          <a:lstStyle>
            <a:lvl1pPr>
              <a:defRPr dirty="0"/>
            </a:lvl1pPr>
          </a:lstStyle>
          <a:p>
            <a:r>
              <a:rPr lang="en-US" smtClean="0"/>
              <a:t>Region One School Improvement, Accountability and Compliance</a:t>
            </a: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fld id="{0B53BD8F-4BEE-49CA-BB2F-B180F51973AE}" type="slidenum">
              <a:rPr lang="en-US" smtClean="0"/>
              <a:t>‹#›</a:t>
            </a:fld>
            <a:endParaRPr lang="en-US"/>
          </a:p>
        </p:txBody>
      </p:sp>
    </p:spTree>
    <p:extLst>
      <p:ext uri="{BB962C8B-B14F-4D97-AF65-F5344CB8AC3E}">
        <p14:creationId xmlns:p14="http://schemas.microsoft.com/office/powerpoint/2010/main" val="318446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6" name="Rectangle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7" name="Rectangle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8" name="Rectangle 7"/>
          <p:cNvSpPr>
            <a:spLocks noChangeArrowheads="1"/>
          </p:cNvSpPr>
          <p:nvPr/>
        </p:nvSpPr>
        <p:spPr bwMode="white">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dirty="0"/>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9"/>
            <a:ext cx="609600" cy="441325"/>
          </a:xfrm>
        </p:spPr>
        <p:txBody>
          <a:bodyPr/>
          <a:lstStyle>
            <a:lvl1pPr>
              <a:defRPr>
                <a:solidFill>
                  <a:schemeClr val="accent3">
                    <a:shade val="75000"/>
                  </a:schemeClr>
                </a:solidFill>
              </a:defRPr>
            </a:lvl1pPr>
          </a:lstStyle>
          <a:p>
            <a:fld id="{0B53BD8F-4BEE-49CA-BB2F-B180F51973AE}" type="slidenum">
              <a:rPr lang="en-US" smtClean="0"/>
              <a:t>‹#›</a:t>
            </a:fld>
            <a:endParaRPr lang="en-US"/>
          </a:p>
        </p:txBody>
      </p:sp>
      <p:sp>
        <p:nvSpPr>
          <p:cNvPr id="17" name="Date Placeholder 4"/>
          <p:cNvSpPr>
            <a:spLocks noGrp="1"/>
          </p:cNvSpPr>
          <p:nvPr>
            <p:ph type="dt" sz="half" idx="11"/>
          </p:nvPr>
        </p:nvSpPr>
        <p:spPr/>
        <p:txBody>
          <a:bodyPr/>
          <a:lstStyle>
            <a:lvl1pPr>
              <a:defRPr/>
            </a:lvl1pPr>
          </a:lstStyle>
          <a:p>
            <a:fld id="{338C7FCE-C8E7-4687-B3FE-E766FE6E27B5}" type="datetime1">
              <a:rPr lang="en-US" smtClean="0"/>
              <a:t>7/21/2016</a:t>
            </a:fld>
            <a:endParaRPr lang="en-US"/>
          </a:p>
        </p:txBody>
      </p:sp>
      <p:sp>
        <p:nvSpPr>
          <p:cNvPr id="18" name="Footer Placeholder 5"/>
          <p:cNvSpPr>
            <a:spLocks noGrp="1"/>
          </p:cNvSpPr>
          <p:nvPr>
            <p:ph type="ftr" sz="quarter" idx="12"/>
          </p:nvPr>
        </p:nvSpPr>
        <p:spPr>
          <a:xfrm>
            <a:off x="402168" y="6410326"/>
            <a:ext cx="4510617" cy="366713"/>
          </a:xfrm>
        </p:spPr>
        <p:txBody>
          <a:bodyPr/>
          <a:lstStyle>
            <a:lvl1pPr>
              <a:defRPr dirty="0"/>
            </a:lvl1pPr>
          </a:lstStyle>
          <a:p>
            <a:r>
              <a:rPr lang="en-US" smtClean="0"/>
              <a:t>Region One School Improvement, Accountability and Compliance</a:t>
            </a:r>
            <a:endParaRPr lang="en-US"/>
          </a:p>
        </p:txBody>
      </p:sp>
    </p:spTree>
    <p:extLst>
      <p:ext uri="{BB962C8B-B14F-4D97-AF65-F5344CB8AC3E}">
        <p14:creationId xmlns:p14="http://schemas.microsoft.com/office/powerpoint/2010/main" val="237472851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dirty="0"/>
          </a:p>
        </p:txBody>
      </p:sp>
      <p:sp>
        <p:nvSpPr>
          <p:cNvPr id="6" name="Rectangle 5"/>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7" name="Rectangle 6"/>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8" name="Rectangle 7"/>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fld id="{0B53BD8F-4BEE-49CA-BB2F-B180F51973AE}" type="slidenum">
              <a:rPr lang="en-US" smtClean="0"/>
              <a:t>‹#›</a:t>
            </a:fld>
            <a:endParaRPr lang="en-US"/>
          </a:p>
        </p:txBody>
      </p:sp>
      <p:sp>
        <p:nvSpPr>
          <p:cNvPr id="17" name="Date Placeholder 4"/>
          <p:cNvSpPr>
            <a:spLocks noGrp="1"/>
          </p:cNvSpPr>
          <p:nvPr>
            <p:ph type="dt" sz="half" idx="11"/>
          </p:nvPr>
        </p:nvSpPr>
        <p:spPr>
          <a:xfrm>
            <a:off x="7717367" y="6405564"/>
            <a:ext cx="4059767" cy="365125"/>
          </a:xfrm>
        </p:spPr>
        <p:txBody>
          <a:bodyPr/>
          <a:lstStyle>
            <a:lvl1pPr>
              <a:defRPr/>
            </a:lvl1pPr>
          </a:lstStyle>
          <a:p>
            <a:fld id="{3D11AB7E-05B1-4B8D-9401-AA7B303EBF7C}" type="datetime1">
              <a:rPr lang="en-US" smtClean="0"/>
              <a:t>7/21/2016</a:t>
            </a:fld>
            <a:endParaRPr lang="en-US"/>
          </a:p>
        </p:txBody>
      </p:sp>
      <p:sp>
        <p:nvSpPr>
          <p:cNvPr id="18" name="Footer Placeholder 5"/>
          <p:cNvSpPr>
            <a:spLocks noGrp="1"/>
          </p:cNvSpPr>
          <p:nvPr>
            <p:ph type="ftr" sz="quarter" idx="12"/>
          </p:nvPr>
        </p:nvSpPr>
        <p:spPr>
          <a:xfrm>
            <a:off x="402168" y="6410326"/>
            <a:ext cx="4779433" cy="366713"/>
          </a:xfrm>
        </p:spPr>
        <p:txBody>
          <a:bodyPr/>
          <a:lstStyle>
            <a:lvl1pPr>
              <a:defRPr dirty="0"/>
            </a:lvl1pPr>
          </a:lstStyle>
          <a:p>
            <a:r>
              <a:rPr lang="en-US" smtClean="0"/>
              <a:t>Region One School Improvement, Accountability and Compliance</a:t>
            </a:r>
            <a:endParaRPr lang="en-US"/>
          </a:p>
        </p:txBody>
      </p:sp>
    </p:spTree>
    <p:extLst>
      <p:ext uri="{BB962C8B-B14F-4D97-AF65-F5344CB8AC3E}">
        <p14:creationId xmlns:p14="http://schemas.microsoft.com/office/powerpoint/2010/main" val="75531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6" name="Rectangle 15"/>
          <p:cNvSpPr>
            <a:spLocks noChangeArrowheads="1"/>
          </p:cNvSpPr>
          <p:nvPr/>
        </p:nvSpPr>
        <p:spPr bwMode="white">
          <a:xfrm>
            <a:off x="0" y="1"/>
            <a:ext cx="12192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dirty="0"/>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eaLnBrk="1" latinLnBrk="0" hangingPunct="1">
              <a:defRPr kumimoji="0" sz="1400">
                <a:solidFill>
                  <a:srgbClr val="FFFFFF"/>
                </a:solidFill>
              </a:defRPr>
            </a:lvl1pPr>
          </a:lstStyle>
          <a:p>
            <a:fld id="{746B5EBC-345A-41F1-B91B-188C9F10DC94}" type="datetime1">
              <a:rPr lang="en-US" smtClean="0"/>
              <a:t>7/21/2016</a:t>
            </a:fld>
            <a:endParaRPr lang="en-US"/>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latinLnBrk="0" hangingPunct="1">
              <a:defRPr kumimoji="0" sz="1200" dirty="0">
                <a:solidFill>
                  <a:srgbClr val="FFFFFF"/>
                </a:solidFill>
              </a:defRPr>
            </a:lvl1pPr>
          </a:lstStyle>
          <a:p>
            <a:r>
              <a:rPr lang="en-US" smtClean="0"/>
              <a:t>Region One School Improvement, Accountability and Compliance</a:t>
            </a: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dirty="0"/>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B53BD8F-4BEE-49CA-BB2F-B180F51973AE}" type="slidenum">
              <a:rPr lang="en-US" smtClean="0"/>
              <a:t>‹#›</a:t>
            </a:fld>
            <a:endParaRPr lang="en-US"/>
          </a:p>
        </p:txBody>
      </p:sp>
      <p:sp>
        <p:nvSpPr>
          <p:cNvPr id="1038" name="Title Placeholder 21"/>
          <p:cNvSpPr>
            <a:spLocks noGrp="1"/>
          </p:cNvSpPr>
          <p:nvPr>
            <p:ph type="title"/>
          </p:nvPr>
        </p:nvSpPr>
        <p:spPr bwMode="auto">
          <a:xfrm>
            <a:off x="402167" y="228601"/>
            <a:ext cx="113792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08083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fontAlgn="base" hangingPunct="1">
        <a:spcBef>
          <a:spcPct val="0"/>
        </a:spcBef>
        <a:spcAft>
          <a:spcPct val="0"/>
        </a:spcAft>
        <a:defRPr sz="3300" kern="1200">
          <a:solidFill>
            <a:srgbClr val="08B7BF"/>
          </a:solidFill>
          <a:latin typeface="+mj-lt"/>
          <a:ea typeface="+mj-ea"/>
          <a:cs typeface="+mj-cs"/>
        </a:defRPr>
      </a:lvl1pPr>
      <a:lvl2pPr algn="ctr" rtl="0" eaLnBrk="1" fontAlgn="base" hangingPunct="1">
        <a:spcBef>
          <a:spcPct val="0"/>
        </a:spcBef>
        <a:spcAft>
          <a:spcPct val="0"/>
        </a:spcAft>
        <a:defRPr sz="3300">
          <a:solidFill>
            <a:srgbClr val="08B7BF"/>
          </a:solidFill>
          <a:latin typeface="Georgia" pitchFamily="18" charset="0"/>
        </a:defRPr>
      </a:lvl2pPr>
      <a:lvl3pPr algn="ctr" rtl="0" eaLnBrk="1" fontAlgn="base" hangingPunct="1">
        <a:spcBef>
          <a:spcPct val="0"/>
        </a:spcBef>
        <a:spcAft>
          <a:spcPct val="0"/>
        </a:spcAft>
        <a:defRPr sz="3300">
          <a:solidFill>
            <a:srgbClr val="08B7BF"/>
          </a:solidFill>
          <a:latin typeface="Georgia" pitchFamily="18" charset="0"/>
        </a:defRPr>
      </a:lvl3pPr>
      <a:lvl4pPr algn="ctr" rtl="0" eaLnBrk="1" fontAlgn="base" hangingPunct="1">
        <a:spcBef>
          <a:spcPct val="0"/>
        </a:spcBef>
        <a:spcAft>
          <a:spcPct val="0"/>
        </a:spcAft>
        <a:defRPr sz="3300">
          <a:solidFill>
            <a:srgbClr val="08B7BF"/>
          </a:solidFill>
          <a:latin typeface="Georgia" pitchFamily="18" charset="0"/>
        </a:defRPr>
      </a:lvl4pPr>
      <a:lvl5pPr algn="ctr" rtl="0" eaLnBrk="1" fontAlgn="base" hangingPunct="1">
        <a:spcBef>
          <a:spcPct val="0"/>
        </a:spcBef>
        <a:spcAft>
          <a:spcPct val="0"/>
        </a:spcAft>
        <a:defRPr sz="3300">
          <a:solidFill>
            <a:srgbClr val="08B7BF"/>
          </a:solidFill>
          <a:latin typeface="Georgia" pitchFamily="18" charset="0"/>
        </a:defRPr>
      </a:lvl5pPr>
      <a:lvl6pPr marL="457200" algn="ctr" rtl="0" eaLnBrk="1" fontAlgn="base" hangingPunct="1">
        <a:spcBef>
          <a:spcPct val="0"/>
        </a:spcBef>
        <a:spcAft>
          <a:spcPct val="0"/>
        </a:spcAft>
        <a:defRPr sz="3300">
          <a:solidFill>
            <a:srgbClr val="08B7BF"/>
          </a:solidFill>
          <a:latin typeface="Georgia" pitchFamily="18" charset="0"/>
        </a:defRPr>
      </a:lvl6pPr>
      <a:lvl7pPr marL="914400" algn="ctr" rtl="0" eaLnBrk="1" fontAlgn="base" hangingPunct="1">
        <a:spcBef>
          <a:spcPct val="0"/>
        </a:spcBef>
        <a:spcAft>
          <a:spcPct val="0"/>
        </a:spcAft>
        <a:defRPr sz="3300">
          <a:solidFill>
            <a:srgbClr val="08B7BF"/>
          </a:solidFill>
          <a:latin typeface="Georgia" pitchFamily="18" charset="0"/>
        </a:defRPr>
      </a:lvl7pPr>
      <a:lvl8pPr marL="1371600" algn="ctr" rtl="0" eaLnBrk="1" fontAlgn="base" hangingPunct="1">
        <a:spcBef>
          <a:spcPct val="0"/>
        </a:spcBef>
        <a:spcAft>
          <a:spcPct val="0"/>
        </a:spcAft>
        <a:defRPr sz="3300">
          <a:solidFill>
            <a:srgbClr val="08B7BF"/>
          </a:solidFill>
          <a:latin typeface="Georgia" pitchFamily="18" charset="0"/>
        </a:defRPr>
      </a:lvl8pPr>
      <a:lvl9pPr marL="1828800" algn="ctr" rtl="0" eaLnBrk="1" fontAlgn="base" hangingPunct="1">
        <a:spcBef>
          <a:spcPct val="0"/>
        </a:spcBef>
        <a:spcAft>
          <a:spcPct val="0"/>
        </a:spcAft>
        <a:defRPr sz="3300">
          <a:solidFill>
            <a:srgbClr val="08B7BF"/>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0BD0D9"/>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10CF9B"/>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w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mailto:bdelagarza@esc1.ne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wmf"/><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99.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dirty="0" smtClean="0"/>
              <a:t>Brenda DE LA GARZA</a:t>
            </a:r>
          </a:p>
          <a:p>
            <a:r>
              <a:rPr lang="en-US" dirty="0" smtClean="0"/>
              <a:t>Education specialist</a:t>
            </a:r>
          </a:p>
          <a:p>
            <a:r>
              <a:rPr lang="en-US" dirty="0" smtClean="0"/>
              <a:t>Special education program</a:t>
            </a:r>
          </a:p>
          <a:p>
            <a:r>
              <a:rPr lang="en-US" dirty="0" smtClean="0"/>
              <a:t>School improvement, accountability and compliance</a:t>
            </a:r>
          </a:p>
          <a:p>
            <a:r>
              <a:rPr lang="en-US" dirty="0" smtClean="0"/>
              <a:t>Region one</a:t>
            </a:r>
          </a:p>
          <a:p>
            <a:r>
              <a:rPr lang="en-US" dirty="0" smtClean="0"/>
              <a:t>bdelagarza@esc1.net</a:t>
            </a:r>
            <a:endParaRPr lang="en-US" dirty="0"/>
          </a:p>
        </p:txBody>
      </p:sp>
      <p:sp>
        <p:nvSpPr>
          <p:cNvPr id="2" name="Title 1"/>
          <p:cNvSpPr>
            <a:spLocks noGrp="1"/>
          </p:cNvSpPr>
          <p:nvPr>
            <p:ph type="ctrTitle"/>
          </p:nvPr>
        </p:nvSpPr>
        <p:spPr/>
        <p:txBody>
          <a:bodyPr/>
          <a:lstStyle/>
          <a:p>
            <a:r>
              <a:rPr lang="en-US" dirty="0" smtClean="0"/>
              <a:t>Review and Practice of the </a:t>
            </a:r>
            <a:br>
              <a:rPr lang="en-US" dirty="0" smtClean="0"/>
            </a:br>
            <a:r>
              <a:rPr lang="en-US" dirty="0" smtClean="0"/>
              <a:t>Woodcock Johnson IV</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5105400"/>
            <a:ext cx="2794000" cy="1369060"/>
          </a:xfrm>
          <a:prstGeom prst="rect">
            <a:avLst/>
          </a:prstGeom>
        </p:spPr>
      </p:pic>
    </p:spTree>
    <p:extLst>
      <p:ext uri="{BB962C8B-B14F-4D97-AF65-F5344CB8AC3E}">
        <p14:creationId xmlns:p14="http://schemas.microsoft.com/office/powerpoint/2010/main" val="2541818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9" name="Rectangle 7"/>
          <p:cNvSpPr>
            <a:spLocks noGrp="1" noChangeArrowheads="1"/>
          </p:cNvSpPr>
          <p:nvPr>
            <p:ph type="title"/>
          </p:nvPr>
        </p:nvSpPr>
        <p:spPr>
          <a:xfrm>
            <a:off x="4695825" y="-28575"/>
            <a:ext cx="5486400" cy="933772"/>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Auditory Processing (</a:t>
            </a:r>
            <a:r>
              <a:rPr lang="en-US" sz="2800" b="1" i="1" dirty="0">
                <a:solidFill>
                  <a:srgbClr val="FFCC00"/>
                </a:solidFill>
                <a:effectLst>
                  <a:outerShdw blurRad="38100" dist="38100" dir="2700000" algn="tl">
                    <a:srgbClr val="000000">
                      <a:alpha val="43137"/>
                    </a:srgbClr>
                  </a:outerShdw>
                </a:effectLst>
                <a:latin typeface="Arial" panose="020B0604020202020204" pitchFamily="34" charset="0"/>
              </a:rPr>
              <a:t>Ga</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Cluster Composition</a:t>
            </a:r>
          </a:p>
        </p:txBody>
      </p:sp>
      <p:sp>
        <p:nvSpPr>
          <p:cNvPr id="171010" name="Rectangle 2"/>
          <p:cNvSpPr>
            <a:spLocks noGrp="1" noChangeArrowheads="1"/>
          </p:cNvSpPr>
          <p:nvPr>
            <p:ph sz="quarter" idx="1"/>
          </p:nvPr>
        </p:nvSpPr>
        <p:spPr>
          <a:xfrm>
            <a:off x="2338348" y="1909478"/>
            <a:ext cx="5357853" cy="1295400"/>
          </a:xfrm>
        </p:spPr>
        <p:txBody>
          <a:bodyPr/>
          <a:lstStyle/>
          <a:p>
            <a:pPr eaLnBrk="1" hangingPunct="1">
              <a:lnSpc>
                <a:spcPct val="90000"/>
              </a:lnSpc>
              <a:buFontTx/>
              <a:buNone/>
            </a:pPr>
            <a:r>
              <a:rPr lang="en-US" altLang="en-US" sz="2600" dirty="0"/>
              <a:t>Test 5: Phonological Processing</a:t>
            </a:r>
          </a:p>
          <a:p>
            <a:pPr eaLnBrk="1" hangingPunct="1">
              <a:lnSpc>
                <a:spcPct val="90000"/>
              </a:lnSpc>
              <a:buFontTx/>
              <a:buNone/>
            </a:pPr>
            <a:r>
              <a:rPr lang="en-US" altLang="en-US" sz="2600" dirty="0"/>
              <a:t>Test 12: </a:t>
            </a:r>
            <a:r>
              <a:rPr lang="en-US" altLang="en-US" sz="2600" dirty="0" err="1"/>
              <a:t>Nonword</a:t>
            </a:r>
            <a:r>
              <a:rPr lang="en-US" altLang="en-US" sz="2600" dirty="0"/>
              <a:t> Repetition</a:t>
            </a:r>
          </a:p>
        </p:txBody>
      </p:sp>
      <p:sp>
        <p:nvSpPr>
          <p:cNvPr id="171012" name="Text Box 4"/>
          <p:cNvSpPr txBox="1">
            <a:spLocks noChangeArrowheads="1"/>
          </p:cNvSpPr>
          <p:nvPr/>
        </p:nvSpPr>
        <p:spPr bwMode="auto">
          <a:xfrm>
            <a:off x="2033547" y="1223679"/>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IV </a:t>
            </a:r>
            <a:r>
              <a:rPr lang="en-US" altLang="en-US" sz="2800" i="1" dirty="0">
                <a:latin typeface="+mn-lt"/>
              </a:rPr>
              <a:t>Ga</a:t>
            </a:r>
            <a:r>
              <a:rPr lang="en-US" altLang="en-US" sz="2800" dirty="0">
                <a:latin typeface="+mn-lt"/>
              </a:rPr>
              <a:t> Cluster </a:t>
            </a:r>
          </a:p>
        </p:txBody>
      </p:sp>
      <p:sp>
        <p:nvSpPr>
          <p:cNvPr id="171013" name="Text Box 5"/>
          <p:cNvSpPr txBox="1">
            <a:spLocks noChangeArrowheads="1"/>
          </p:cNvSpPr>
          <p:nvPr/>
        </p:nvSpPr>
        <p:spPr bwMode="auto">
          <a:xfrm>
            <a:off x="2033547" y="3357279"/>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latin typeface="+mn-lt"/>
              </a:rPr>
              <a:t>WJ III </a:t>
            </a:r>
            <a:r>
              <a:rPr lang="en-US" altLang="en-US" sz="2800" i="1">
                <a:latin typeface="+mn-lt"/>
              </a:rPr>
              <a:t>Ga </a:t>
            </a:r>
            <a:r>
              <a:rPr lang="en-US" altLang="en-US" sz="2800">
                <a:latin typeface="+mn-lt"/>
              </a:rPr>
              <a:t>Cluster </a:t>
            </a:r>
          </a:p>
        </p:txBody>
      </p:sp>
      <p:sp>
        <p:nvSpPr>
          <p:cNvPr id="171014" name="Line 6"/>
          <p:cNvSpPr>
            <a:spLocks noChangeShapeType="1"/>
          </p:cNvSpPr>
          <p:nvPr/>
        </p:nvSpPr>
        <p:spPr bwMode="auto">
          <a:xfrm>
            <a:off x="2033547" y="3128678"/>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016" name="Rectangle 8"/>
          <p:cNvSpPr>
            <a:spLocks noChangeArrowheads="1"/>
          </p:cNvSpPr>
          <p:nvPr/>
        </p:nvSpPr>
        <p:spPr bwMode="auto">
          <a:xfrm>
            <a:off x="2262148" y="4043078"/>
            <a:ext cx="573885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2600" dirty="0">
                <a:latin typeface="+mn-lt"/>
              </a:rPr>
              <a:t>Test 4: Sound Blending </a:t>
            </a:r>
            <a:r>
              <a:rPr lang="en-US" altLang="en-US" sz="2200" i="1" dirty="0">
                <a:latin typeface="+mn-lt"/>
              </a:rPr>
              <a:t>(moved to OL)</a:t>
            </a:r>
          </a:p>
          <a:p>
            <a:pPr eaLnBrk="1" hangingPunct="1">
              <a:lnSpc>
                <a:spcPct val="90000"/>
              </a:lnSpc>
              <a:buFontTx/>
              <a:buNone/>
            </a:pPr>
            <a:r>
              <a:rPr lang="en-US" altLang="en-US" sz="2600" dirty="0">
                <a:latin typeface="+mn-lt"/>
              </a:rPr>
              <a:t>Test 14: Auditory Attention </a:t>
            </a:r>
            <a:r>
              <a:rPr lang="en-US" altLang="en-US" sz="2200" i="1" dirty="0">
                <a:latin typeface="+mn-lt"/>
              </a:rPr>
              <a:t>(dropped)</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0939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6"/>
          <p:cNvSpPr>
            <a:spLocks noChangeArrowheads="1"/>
          </p:cNvSpPr>
          <p:nvPr/>
        </p:nvSpPr>
        <p:spPr bwMode="auto">
          <a:xfrm>
            <a:off x="1752601" y="2867025"/>
            <a:ext cx="87899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dirty="0"/>
          </a:p>
          <a:p>
            <a:pPr algn="ctr" eaLnBrk="1" hangingPunct="1">
              <a:spcBef>
                <a:spcPct val="0"/>
              </a:spcBef>
              <a:buFontTx/>
              <a:buNone/>
            </a:pPr>
            <a:r>
              <a:rPr lang="en-US" altLang="en-US" sz="2000" dirty="0"/>
              <a:t>/ </a:t>
            </a:r>
            <a:r>
              <a:rPr lang="en-US" altLang="en-US" sz="2000" b="1" dirty="0"/>
              <a:t>Ann</a:t>
            </a:r>
            <a:r>
              <a:rPr lang="en-US" altLang="en-US" sz="2000" dirty="0"/>
              <a:t> / lost her </a:t>
            </a:r>
            <a:r>
              <a:rPr lang="en-US" altLang="en-US" sz="2000" b="1" dirty="0"/>
              <a:t>cat</a:t>
            </a:r>
            <a:r>
              <a:rPr lang="en-US" altLang="en-US" sz="2000" dirty="0"/>
              <a:t>. / She looked </a:t>
            </a:r>
            <a:r>
              <a:rPr lang="en-US" altLang="en-US" sz="2000" b="1" dirty="0"/>
              <a:t>under the car</a:t>
            </a:r>
            <a:r>
              <a:rPr lang="en-US" altLang="en-US" sz="2000" dirty="0"/>
              <a:t>. / Then she </a:t>
            </a:r>
            <a:r>
              <a:rPr lang="en-US" altLang="en-US" sz="2000" b="1" dirty="0"/>
              <a:t>saw</a:t>
            </a:r>
            <a:r>
              <a:rPr lang="en-US" altLang="en-US" sz="2000" dirty="0"/>
              <a:t> it / in a </a:t>
            </a:r>
            <a:r>
              <a:rPr lang="en-US" altLang="en-US" sz="2000" b="1" dirty="0"/>
              <a:t>tree</a:t>
            </a:r>
            <a:r>
              <a:rPr lang="en-US" altLang="en-US" sz="2000" dirty="0"/>
              <a:t>. /</a:t>
            </a:r>
          </a:p>
        </p:txBody>
      </p:sp>
      <p:sp>
        <p:nvSpPr>
          <p:cNvPr id="10" name="Rounded Rectangle 9"/>
          <p:cNvSpPr/>
          <p:nvPr/>
        </p:nvSpPr>
        <p:spPr>
          <a:xfrm>
            <a:off x="3335786" y="1205344"/>
            <a:ext cx="5496018" cy="1385457"/>
          </a:xfrm>
          <a:prstGeom prst="roundRect">
            <a:avLst/>
          </a:prstGeom>
          <a:no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800" dirty="0">
                <a:solidFill>
                  <a:schemeClr val="tx1"/>
                </a:solidFill>
              </a:rPr>
              <a:t>Place a check mark over each element the examinee recalls correctly. Order does not matter.</a:t>
            </a:r>
          </a:p>
        </p:txBody>
      </p:sp>
      <p:sp>
        <p:nvSpPr>
          <p:cNvPr id="11" name="Rounded Rectangle 10"/>
          <p:cNvSpPr/>
          <p:nvPr/>
        </p:nvSpPr>
        <p:spPr>
          <a:xfrm>
            <a:off x="3338458" y="4114801"/>
            <a:ext cx="5496018" cy="1385457"/>
          </a:xfrm>
          <a:prstGeom prst="roundRect">
            <a:avLst/>
          </a:prstGeom>
          <a:no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800" dirty="0">
                <a:solidFill>
                  <a:schemeClr val="tx1"/>
                </a:solidFill>
              </a:rPr>
              <a:t>This story has 5 elements. </a:t>
            </a:r>
            <a:br>
              <a:rPr lang="en-US" altLang="en-US" sz="2800" dirty="0">
                <a:solidFill>
                  <a:schemeClr val="tx1"/>
                </a:solidFill>
              </a:rPr>
            </a:br>
            <a:r>
              <a:rPr lang="en-US" altLang="en-US" sz="2800" dirty="0">
                <a:solidFill>
                  <a:schemeClr val="tx1"/>
                </a:solidFill>
              </a:rPr>
              <a:t>The bold words are the keys to receiving credit for the elements.</a:t>
            </a:r>
          </a:p>
        </p:txBody>
      </p:sp>
      <p:sp>
        <p:nvSpPr>
          <p:cNvPr id="6" name="Text Box 3"/>
          <p:cNvSpPr txBox="1">
            <a:spLocks noChangeArrowheads="1"/>
          </p:cNvSpPr>
          <p:nvPr/>
        </p:nvSpPr>
        <p:spPr bwMode="auto">
          <a:xfrm>
            <a:off x="4705350" y="238780"/>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12: Reading Recall</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12774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5"/>
          <p:cNvSpPr>
            <a:spLocks noChangeArrowheads="1"/>
          </p:cNvSpPr>
          <p:nvPr/>
        </p:nvSpPr>
        <p:spPr bwMode="auto">
          <a:xfrm>
            <a:off x="1762126" y="2876550"/>
            <a:ext cx="87899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dirty="0"/>
          </a:p>
          <a:p>
            <a:pPr algn="ctr" eaLnBrk="1" hangingPunct="1">
              <a:spcBef>
                <a:spcPct val="0"/>
              </a:spcBef>
              <a:buFontTx/>
              <a:buNone/>
            </a:pPr>
            <a:r>
              <a:rPr lang="en-US" altLang="en-US" sz="2000" dirty="0"/>
              <a:t>/ </a:t>
            </a:r>
            <a:r>
              <a:rPr lang="en-US" altLang="en-US" sz="2000" b="1" dirty="0"/>
              <a:t>Ann</a:t>
            </a:r>
            <a:r>
              <a:rPr lang="en-US" altLang="en-US" sz="2000" dirty="0"/>
              <a:t> / lost her </a:t>
            </a:r>
            <a:r>
              <a:rPr lang="en-US" altLang="en-US" sz="2000" b="1" dirty="0"/>
              <a:t>cat</a:t>
            </a:r>
            <a:r>
              <a:rPr lang="en-US" altLang="en-US" sz="2000" dirty="0"/>
              <a:t>. / She looked </a:t>
            </a:r>
            <a:r>
              <a:rPr lang="en-US" altLang="en-US" sz="2000" b="1" dirty="0"/>
              <a:t>under the car</a:t>
            </a:r>
            <a:r>
              <a:rPr lang="en-US" altLang="en-US" sz="2000" dirty="0"/>
              <a:t>. / Then she </a:t>
            </a:r>
            <a:r>
              <a:rPr lang="en-US" altLang="en-US" sz="2000" b="1" dirty="0"/>
              <a:t>saw</a:t>
            </a:r>
            <a:r>
              <a:rPr lang="en-US" altLang="en-US" sz="2000" dirty="0"/>
              <a:t> it / in a </a:t>
            </a:r>
            <a:r>
              <a:rPr lang="en-US" altLang="en-US" sz="2000" b="1" dirty="0"/>
              <a:t>tree</a:t>
            </a:r>
            <a:r>
              <a:rPr lang="en-US" altLang="en-US" sz="2000" dirty="0"/>
              <a:t>. /</a:t>
            </a:r>
          </a:p>
        </p:txBody>
      </p:sp>
      <p:sp>
        <p:nvSpPr>
          <p:cNvPr id="53253" name="Text Box 7"/>
          <p:cNvSpPr txBox="1">
            <a:spLocks noChangeArrowheads="1"/>
          </p:cNvSpPr>
          <p:nvPr/>
        </p:nvSpPr>
        <p:spPr bwMode="auto">
          <a:xfrm>
            <a:off x="2017712" y="1047751"/>
            <a:ext cx="7848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t>Example response:</a:t>
            </a:r>
          </a:p>
          <a:p>
            <a:pPr eaLnBrk="1" hangingPunct="1">
              <a:spcBef>
                <a:spcPct val="50000"/>
              </a:spcBef>
              <a:buFontTx/>
              <a:buNone/>
            </a:pPr>
            <a:r>
              <a:rPr lang="en-US" altLang="en-US" sz="2800" dirty="0"/>
              <a:t> </a:t>
            </a:r>
            <a:r>
              <a:rPr lang="en-US" altLang="en-US" sz="2800" i="1" dirty="0"/>
              <a:t>Her cat was lost and she found it in a tree.</a:t>
            </a:r>
          </a:p>
        </p:txBody>
      </p:sp>
      <p:grpSp>
        <p:nvGrpSpPr>
          <p:cNvPr id="48141" name="Group 13"/>
          <p:cNvGrpSpPr>
            <a:grpSpLocks/>
          </p:cNvGrpSpPr>
          <p:nvPr/>
        </p:nvGrpSpPr>
        <p:grpSpPr bwMode="auto">
          <a:xfrm>
            <a:off x="2855912" y="1657351"/>
            <a:ext cx="1079500" cy="1522413"/>
            <a:chOff x="864" y="1488"/>
            <a:chExt cx="680" cy="959"/>
          </a:xfrm>
        </p:grpSpPr>
        <p:pic>
          <p:nvPicPr>
            <p:cNvPr id="53259" name="Picture 9" descr="MC9004325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 y="2112"/>
              <a:ext cx="200"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Oval 11"/>
            <p:cNvSpPr>
              <a:spLocks noChangeArrowheads="1"/>
            </p:cNvSpPr>
            <p:nvPr/>
          </p:nvSpPr>
          <p:spPr bwMode="auto">
            <a:xfrm>
              <a:off x="864" y="1488"/>
              <a:ext cx="384"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48142" name="Group 14"/>
          <p:cNvGrpSpPr>
            <a:grpSpLocks/>
          </p:cNvGrpSpPr>
          <p:nvPr/>
        </p:nvGrpSpPr>
        <p:grpSpPr bwMode="auto">
          <a:xfrm>
            <a:off x="8037512" y="1733551"/>
            <a:ext cx="2222500" cy="1446213"/>
            <a:chOff x="4128" y="1536"/>
            <a:chExt cx="1400" cy="911"/>
          </a:xfrm>
        </p:grpSpPr>
        <p:pic>
          <p:nvPicPr>
            <p:cNvPr id="53257" name="Picture 10" descr="MC9004325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 y="2112"/>
              <a:ext cx="200"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Oval 12"/>
            <p:cNvSpPr>
              <a:spLocks noChangeArrowheads="1"/>
            </p:cNvSpPr>
            <p:nvPr/>
          </p:nvSpPr>
          <p:spPr bwMode="auto">
            <a:xfrm>
              <a:off x="4128" y="1536"/>
              <a:ext cx="528" cy="3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sp>
        <p:nvSpPr>
          <p:cNvPr id="17" name="Rounded Rectangle 16"/>
          <p:cNvSpPr/>
          <p:nvPr/>
        </p:nvSpPr>
        <p:spPr>
          <a:xfrm>
            <a:off x="2514601" y="4190248"/>
            <a:ext cx="6903811" cy="534153"/>
          </a:xfrm>
          <a:prstGeom prst="roundRect">
            <a:avLst/>
          </a:prstGeom>
          <a:no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800" dirty="0">
                <a:solidFill>
                  <a:schemeClr val="tx1"/>
                </a:solidFill>
              </a:rPr>
              <a:t>Examinee earns 2 points for this response.</a:t>
            </a:r>
          </a:p>
        </p:txBody>
      </p:sp>
      <p:sp>
        <p:nvSpPr>
          <p:cNvPr id="12" name="Text Box 3"/>
          <p:cNvSpPr txBox="1">
            <a:spLocks noChangeArrowheads="1"/>
          </p:cNvSpPr>
          <p:nvPr/>
        </p:nvSpPr>
        <p:spPr bwMode="auto">
          <a:xfrm>
            <a:off x="4705350" y="238780"/>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12: Reading Recall</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80261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41"/>
                                        </p:tgtEl>
                                        <p:attrNameLst>
                                          <p:attrName>style.visibility</p:attrName>
                                        </p:attrNameLst>
                                      </p:cBhvr>
                                      <p:to>
                                        <p:strVal val="visible"/>
                                      </p:to>
                                    </p:set>
                                    <p:animEffect transition="in" filter="blinds(horizontal)">
                                      <p:cBhvr>
                                        <p:cTn id="7" dur="500"/>
                                        <p:tgtEl>
                                          <p:spTgt spid="48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8142"/>
                                        </p:tgtEl>
                                        <p:attrNameLst>
                                          <p:attrName>style.visibility</p:attrName>
                                        </p:attrNameLst>
                                      </p:cBhvr>
                                      <p:to>
                                        <p:strVal val="visible"/>
                                      </p:to>
                                    </p:set>
                                    <p:animEffect transition="in" filter="blinds(horizontal)">
                                      <p:cBhvr>
                                        <p:cTn id="12" dur="500"/>
                                        <p:tgtEl>
                                          <p:spTgt spid="48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4705350" y="23878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15: Word Reading Fluency</a:t>
            </a:r>
          </a:p>
        </p:txBody>
      </p:sp>
      <p:sp>
        <p:nvSpPr>
          <p:cNvPr id="54277" name="Rectangle 7"/>
          <p:cNvSpPr>
            <a:spLocks noChangeArrowheads="1"/>
          </p:cNvSpPr>
          <p:nvPr/>
        </p:nvSpPr>
        <p:spPr bwMode="auto">
          <a:xfrm>
            <a:off x="1952625" y="1095376"/>
            <a:ext cx="78105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latin typeface="+mn-lt"/>
              </a:rPr>
              <a:t>A measure of reading skill that contributes to the Reading Rate cluster</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Administer sample items and practice exercise to all examinees.</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Timed test: 3 minutes</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Scoring 1 or 0 </a:t>
            </a:r>
            <a:r>
              <a:rPr lang="en-US" altLang="en-US" sz="2400" dirty="0">
                <a:latin typeface="+mn-lt"/>
              </a:rPr>
              <a:t>(use scoring guide overlay)</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Do not tell the examinee any words on the test.</a:t>
            </a:r>
          </a:p>
        </p:txBody>
      </p:sp>
      <p:sp>
        <p:nvSpPr>
          <p:cNvPr id="12" name="Oval 11"/>
          <p:cNvSpPr/>
          <p:nvPr/>
        </p:nvSpPr>
        <p:spPr>
          <a:xfrm>
            <a:off x="3733800" y="289899"/>
            <a:ext cx="971550"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grpSp>
        <p:nvGrpSpPr>
          <p:cNvPr id="10" name="Group 9"/>
          <p:cNvGrpSpPr/>
          <p:nvPr/>
        </p:nvGrpSpPr>
        <p:grpSpPr>
          <a:xfrm>
            <a:off x="9906000" y="990600"/>
            <a:ext cx="609600" cy="1600200"/>
            <a:chOff x="8382000" y="990600"/>
            <a:chExt cx="609600" cy="1600200"/>
          </a:xfrm>
        </p:grpSpPr>
        <p:sp>
          <p:nvSpPr>
            <p:cNvPr id="11" name="Rounded Rectangle 10"/>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8472488" y="1143000"/>
              <a:ext cx="428625" cy="850079"/>
              <a:chOff x="8472488" y="1157288"/>
              <a:chExt cx="428625" cy="850079"/>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488" y="1683517"/>
                <a:ext cx="428625" cy="32385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488" y="1157288"/>
                <a:ext cx="428625" cy="428625"/>
              </a:xfrm>
              <a:prstGeom prst="rect">
                <a:avLst/>
              </a:prstGeom>
            </p:spPr>
          </p:pic>
        </p:grpSp>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55200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657600" y="304800"/>
            <a:ext cx="5562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None/>
            </a:pPr>
            <a:r>
              <a:rPr lang="en-US" altLang="en-US" sz="2800" b="1" dirty="0">
                <a:solidFill>
                  <a:srgbClr val="008000"/>
                </a:solidFill>
              </a:rPr>
              <a:t>Test 15: Word Reading Fluency</a:t>
            </a:r>
            <a:br>
              <a:rPr lang="en-US" altLang="en-US" sz="2800" b="1" dirty="0">
                <a:solidFill>
                  <a:srgbClr val="008000"/>
                </a:solidFill>
              </a:rPr>
            </a:br>
            <a:r>
              <a:rPr lang="en-US" altLang="en-US" sz="2400" i="1" dirty="0">
                <a:solidFill>
                  <a:srgbClr val="008000"/>
                </a:solidFill>
              </a:rPr>
              <a:t>Sample Items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120" y="1815586"/>
            <a:ext cx="8190680" cy="1613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15023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2057400" y="1095376"/>
            <a:ext cx="82296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50000"/>
              </a:spcBef>
              <a:buFontTx/>
              <a:buNone/>
            </a:pPr>
            <a:r>
              <a:rPr lang="en-US" altLang="en-US" sz="2800" dirty="0"/>
              <a:t>Follow Error and No Response directions carefully to ensure examinee understands task.</a:t>
            </a:r>
          </a:p>
        </p:txBody>
      </p:sp>
      <p:pic>
        <p:nvPicPr>
          <p:cNvPr id="5837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1"/>
            <a:ext cx="4413250"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563" y="2108201"/>
            <a:ext cx="4171950" cy="150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2286000" y="4038598"/>
            <a:ext cx="7620000" cy="1524003"/>
          </a:xfrm>
          <a:prstGeom prst="roundRect">
            <a:avLst/>
          </a:prstGeom>
          <a:no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spcBef>
                <a:spcPct val="50000"/>
              </a:spcBef>
            </a:pPr>
            <a:r>
              <a:rPr lang="en-US" altLang="en-US" sz="2800" dirty="0">
                <a:solidFill>
                  <a:schemeClr val="tx1"/>
                </a:solidFill>
              </a:rPr>
              <a:t>If examinee has 1 or 0 correct on Practice Exercise, discontinue testing and record a score of </a:t>
            </a:r>
            <a:br>
              <a:rPr lang="en-US" altLang="en-US" sz="2800" dirty="0">
                <a:solidFill>
                  <a:schemeClr val="tx1"/>
                </a:solidFill>
              </a:rPr>
            </a:br>
            <a:r>
              <a:rPr lang="en-US" altLang="en-US" sz="2800" dirty="0">
                <a:solidFill>
                  <a:schemeClr val="tx1"/>
                </a:solidFill>
              </a:rPr>
              <a:t>0 for the test.</a:t>
            </a:r>
          </a:p>
        </p:txBody>
      </p:sp>
      <p:sp>
        <p:nvSpPr>
          <p:cNvPr id="19" name="Text Box 3"/>
          <p:cNvSpPr txBox="1">
            <a:spLocks noChangeArrowheads="1"/>
          </p:cNvSpPr>
          <p:nvPr/>
        </p:nvSpPr>
        <p:spPr bwMode="auto">
          <a:xfrm>
            <a:off x="4343401" y="174250"/>
            <a:ext cx="562927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None/>
            </a:pPr>
            <a:r>
              <a:rPr lang="en-US" altLang="en-US" sz="2800" b="1" dirty="0">
                <a:solidFill>
                  <a:srgbClr val="008000"/>
                </a:solidFill>
              </a:rPr>
              <a:t>Test 15: Word Reading Fluency</a:t>
            </a:r>
            <a:br>
              <a:rPr lang="en-US" altLang="en-US" sz="2800" b="1" dirty="0">
                <a:solidFill>
                  <a:srgbClr val="008000"/>
                </a:solidFill>
              </a:rPr>
            </a:br>
            <a:r>
              <a:rPr lang="en-US" altLang="en-US" sz="2400" i="1" dirty="0">
                <a:solidFill>
                  <a:srgbClr val="008000"/>
                </a:solidFill>
              </a:rPr>
              <a:t>Practice Exercise</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3276600"/>
            <a:ext cx="1428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99806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1962150" y="1095376"/>
            <a:ext cx="8458200" cy="416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har char="•"/>
              <a:defRPr sz="3200">
                <a:solidFill>
                  <a:schemeClr val="tx1"/>
                </a:solidFill>
                <a:latin typeface="Arial" charset="0"/>
                <a:cs typeface="Arial" charset="0"/>
              </a:defRPr>
            </a:lvl1pPr>
            <a:lvl2pPr marL="625475" indent="-168275"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ts val="0"/>
              </a:spcBef>
            </a:pPr>
            <a:r>
              <a:rPr lang="en-US" altLang="en-US" sz="2800" dirty="0">
                <a:latin typeface="+mn-lt"/>
              </a:rPr>
              <a:t>Record </a:t>
            </a:r>
            <a:r>
              <a:rPr lang="en-US" altLang="en-US" sz="2800" u="sng" dirty="0">
                <a:latin typeface="+mn-lt"/>
              </a:rPr>
              <a:t>exact</a:t>
            </a:r>
            <a:r>
              <a:rPr lang="en-US" altLang="en-US" sz="2800" dirty="0">
                <a:latin typeface="+mn-lt"/>
              </a:rPr>
              <a:t> finishing time in minutes and seconds. </a:t>
            </a:r>
          </a:p>
          <a:p>
            <a:pPr lvl="1" eaLnBrk="1" hangingPunct="1">
              <a:lnSpc>
                <a:spcPct val="90000"/>
              </a:lnSpc>
              <a:spcBef>
                <a:spcPts val="0"/>
              </a:spcBef>
              <a:buFont typeface="Symbol" panose="05050102010706020507" pitchFamily="18" charset="2"/>
              <a:buChar char="-"/>
            </a:pPr>
            <a:r>
              <a:rPr lang="en-US" altLang="en-US" dirty="0">
                <a:latin typeface="+mn-lt"/>
              </a:rPr>
              <a:t> Early finishers who do well will receive a higher score than individuals who work for the full 3 minutes.</a:t>
            </a:r>
          </a:p>
          <a:p>
            <a:pPr lvl="1" eaLnBrk="1" hangingPunct="1">
              <a:lnSpc>
                <a:spcPct val="90000"/>
              </a:lnSpc>
              <a:spcBef>
                <a:spcPts val="0"/>
              </a:spcBef>
              <a:buFont typeface="Symbol" panose="05050102010706020507" pitchFamily="18" charset="2"/>
              <a:buChar char="-"/>
            </a:pPr>
            <a:endParaRPr lang="en-US" altLang="en-US" sz="1400" dirty="0">
              <a:latin typeface="+mn-lt"/>
            </a:endParaRPr>
          </a:p>
          <a:p>
            <a:pPr eaLnBrk="1" hangingPunct="1">
              <a:lnSpc>
                <a:spcPct val="90000"/>
              </a:lnSpc>
              <a:spcBef>
                <a:spcPts val="0"/>
              </a:spcBef>
            </a:pPr>
            <a:r>
              <a:rPr lang="en-US" altLang="en-US" sz="2800" dirty="0">
                <a:latin typeface="+mn-lt"/>
              </a:rPr>
              <a:t>Count number correct.</a:t>
            </a:r>
          </a:p>
          <a:p>
            <a:pPr eaLnBrk="1" hangingPunct="1">
              <a:lnSpc>
                <a:spcPct val="90000"/>
              </a:lnSpc>
              <a:spcBef>
                <a:spcPts val="0"/>
              </a:spcBef>
            </a:pPr>
            <a:endParaRPr lang="en-US" altLang="en-US" sz="1400" dirty="0">
              <a:latin typeface="+mn-lt"/>
            </a:endParaRPr>
          </a:p>
          <a:p>
            <a:pPr eaLnBrk="1" hangingPunct="1">
              <a:lnSpc>
                <a:spcPct val="90000"/>
              </a:lnSpc>
              <a:spcBef>
                <a:spcPts val="0"/>
              </a:spcBef>
            </a:pPr>
            <a:r>
              <a:rPr lang="en-US" altLang="en-US" sz="2800" dirty="0">
                <a:latin typeface="+mn-lt"/>
              </a:rPr>
              <a:t>Do not count skipped items.</a:t>
            </a:r>
          </a:p>
          <a:p>
            <a:pPr eaLnBrk="1" hangingPunct="1">
              <a:lnSpc>
                <a:spcPct val="90000"/>
              </a:lnSpc>
              <a:spcBef>
                <a:spcPts val="0"/>
              </a:spcBef>
            </a:pPr>
            <a:endParaRPr lang="en-US" altLang="en-US" sz="1400" dirty="0">
              <a:latin typeface="+mn-lt"/>
            </a:endParaRPr>
          </a:p>
          <a:p>
            <a:pPr eaLnBrk="1" hangingPunct="1">
              <a:lnSpc>
                <a:spcPct val="90000"/>
              </a:lnSpc>
              <a:spcBef>
                <a:spcPts val="0"/>
              </a:spcBef>
            </a:pPr>
            <a:r>
              <a:rPr lang="en-US" altLang="en-US" sz="2800" dirty="0">
                <a:latin typeface="+mn-lt"/>
              </a:rPr>
              <a:t>Remind examinee to read silently, cross out instead of erasing, and to do all 3 pages. </a:t>
            </a:r>
          </a:p>
        </p:txBody>
      </p:sp>
      <p:sp>
        <p:nvSpPr>
          <p:cNvPr id="6" name="Text Box 3"/>
          <p:cNvSpPr txBox="1">
            <a:spLocks noChangeArrowheads="1"/>
          </p:cNvSpPr>
          <p:nvPr/>
        </p:nvSpPr>
        <p:spPr bwMode="auto">
          <a:xfrm>
            <a:off x="4705350" y="57151"/>
            <a:ext cx="5562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None/>
            </a:pPr>
            <a:r>
              <a:rPr lang="en-US" altLang="en-US" sz="2800" b="1" dirty="0">
                <a:solidFill>
                  <a:srgbClr val="008000"/>
                </a:solidFill>
              </a:rPr>
              <a:t>Test 15: Word Reading Fluency </a:t>
            </a:r>
            <a:r>
              <a:rPr lang="en-US" altLang="en-US" sz="2800" i="1" dirty="0">
                <a:solidFill>
                  <a:srgbClr val="008000"/>
                </a:solidFill>
              </a:rPr>
              <a:t>Scoring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88084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4686300" y="238125"/>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Basic Reading Skills (</a:t>
            </a:r>
            <a:r>
              <a:rPr lang="en-US" altLang="en-US" sz="2800" b="1" i="1" dirty="0" err="1">
                <a:solidFill>
                  <a:srgbClr val="008000"/>
                </a:solidFill>
              </a:rPr>
              <a:t>Grw</a:t>
            </a:r>
            <a:r>
              <a:rPr lang="en-US" altLang="en-US" sz="2800" b="1" dirty="0">
                <a:solidFill>
                  <a:srgbClr val="008000"/>
                </a:solidFill>
              </a:rPr>
              <a:t>)</a:t>
            </a:r>
          </a:p>
        </p:txBody>
      </p:sp>
      <p:sp>
        <p:nvSpPr>
          <p:cNvPr id="66564" name="Text Box 4"/>
          <p:cNvSpPr txBox="1">
            <a:spLocks noChangeArrowheads="1"/>
          </p:cNvSpPr>
          <p:nvPr/>
        </p:nvSpPr>
        <p:spPr bwMode="auto">
          <a:xfrm>
            <a:off x="2028825" y="1038225"/>
            <a:ext cx="81534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2-test cluster of basic reading skills, including decoding, sight vocabulary, phonics, structural analysis, and reading-writing (</a:t>
            </a:r>
            <a:r>
              <a:rPr lang="en-US" altLang="en-US" sz="2800" i="1" dirty="0" err="1">
                <a:latin typeface="+mn-lt"/>
              </a:rPr>
              <a:t>Grw</a:t>
            </a:r>
            <a:r>
              <a:rPr lang="en-US" altLang="en-US" sz="2800" dirty="0">
                <a:latin typeface="+mn-lt"/>
              </a:rPr>
              <a:t>) abilities</a:t>
            </a:r>
            <a:r>
              <a:rPr lang="en-US" altLang="en-US" sz="1800" dirty="0">
                <a:latin typeface="+mn-lt"/>
              </a:rPr>
              <a:t> </a:t>
            </a:r>
            <a:endParaRPr lang="en-US" altLang="en-US" sz="2800" dirty="0">
              <a:latin typeface="+mn-lt"/>
            </a:endParaRPr>
          </a:p>
          <a:p>
            <a:pPr lvl="1" eaLnBrk="1" hangingPunct="1">
              <a:spcBef>
                <a:spcPct val="50000"/>
              </a:spcBef>
              <a:buFontTx/>
              <a:buNone/>
            </a:pPr>
            <a:r>
              <a:rPr lang="en-US" altLang="en-US" dirty="0">
                <a:latin typeface="+mn-lt"/>
              </a:rPr>
              <a:t>Test 1: Letter-Word Identification</a:t>
            </a:r>
          </a:p>
          <a:p>
            <a:pPr lvl="1" eaLnBrk="1" hangingPunct="1">
              <a:spcBef>
                <a:spcPct val="50000"/>
              </a:spcBef>
              <a:buFontTx/>
              <a:buNone/>
            </a:pPr>
            <a:r>
              <a:rPr lang="en-US" altLang="en-US" dirty="0">
                <a:latin typeface="+mn-lt"/>
              </a:rPr>
              <a:t>Test 7: Word Attack</a:t>
            </a:r>
          </a:p>
          <a:p>
            <a:pPr lvl="1" eaLnBrk="1" hangingPunct="1">
              <a:spcBef>
                <a:spcPct val="50000"/>
              </a:spcBef>
              <a:buFontTx/>
              <a:buNone/>
            </a:pPr>
            <a:endParaRPr lang="en-US" altLang="en-US" sz="1200" dirty="0">
              <a:latin typeface="+mn-lt"/>
            </a:endParaRPr>
          </a:p>
          <a:p>
            <a:pPr eaLnBrk="1" hangingPunct="1">
              <a:spcBef>
                <a:spcPct val="50000"/>
              </a:spcBef>
              <a:buFontTx/>
              <a:buNone/>
            </a:pPr>
            <a:r>
              <a:rPr lang="en-US" altLang="en-US" sz="2800" dirty="0">
                <a:latin typeface="+mn-lt"/>
              </a:rPr>
              <a:t>Median reliability: .95 (5–19)      .96 (adult)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85263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4686300" y="39821"/>
            <a:ext cx="533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Reading Comprehension  </a:t>
            </a:r>
            <a:r>
              <a:rPr lang="en-US" altLang="en-US" sz="2400" i="1" dirty="0">
                <a:solidFill>
                  <a:srgbClr val="008000"/>
                </a:solidFill>
              </a:rPr>
              <a:t>(Reading Comprehension–Extended)</a:t>
            </a:r>
          </a:p>
        </p:txBody>
      </p:sp>
      <p:sp>
        <p:nvSpPr>
          <p:cNvPr id="67588" name="Text Box 4"/>
          <p:cNvSpPr txBox="1">
            <a:spLocks noChangeArrowheads="1"/>
          </p:cNvSpPr>
          <p:nvPr/>
        </p:nvSpPr>
        <p:spPr bwMode="auto">
          <a:xfrm>
            <a:off x="2028825" y="1038225"/>
            <a:ext cx="8153400" cy="498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2-test cluster of reading comprehension, reasoning, (</a:t>
            </a:r>
            <a:r>
              <a:rPr lang="en-US" altLang="en-US" sz="2800" i="1" dirty="0" err="1">
                <a:latin typeface="+mn-lt"/>
              </a:rPr>
              <a:t>Grw</a:t>
            </a:r>
            <a:r>
              <a:rPr lang="en-US" altLang="en-US" sz="2800" dirty="0">
                <a:latin typeface="+mn-lt"/>
              </a:rPr>
              <a:t> abilities), and to a lesser extent, long-term retrieval (</a:t>
            </a:r>
            <a:r>
              <a:rPr lang="en-US" altLang="en-US" sz="2800" i="1" dirty="0" err="1">
                <a:latin typeface="+mn-lt"/>
              </a:rPr>
              <a:t>Glr</a:t>
            </a:r>
            <a:r>
              <a:rPr lang="en-US" altLang="en-US" sz="2800" dirty="0">
                <a:latin typeface="+mn-lt"/>
              </a:rPr>
              <a:t>) ability</a:t>
            </a:r>
          </a:p>
          <a:p>
            <a:pPr lvl="1" eaLnBrk="1" hangingPunct="1">
              <a:lnSpc>
                <a:spcPct val="70000"/>
              </a:lnSpc>
              <a:spcBef>
                <a:spcPct val="50000"/>
              </a:spcBef>
              <a:buFontTx/>
              <a:buNone/>
            </a:pPr>
            <a:r>
              <a:rPr lang="en-US" altLang="en-US" sz="2600" dirty="0">
                <a:latin typeface="+mn-lt"/>
              </a:rPr>
              <a:t>Test 4: Passage Comprehension</a:t>
            </a:r>
          </a:p>
          <a:p>
            <a:pPr lvl="1" eaLnBrk="1" hangingPunct="1">
              <a:lnSpc>
                <a:spcPct val="70000"/>
              </a:lnSpc>
              <a:spcBef>
                <a:spcPct val="50000"/>
              </a:spcBef>
              <a:buFontTx/>
              <a:buNone/>
            </a:pPr>
            <a:r>
              <a:rPr lang="en-US" altLang="en-US" sz="2600" dirty="0">
                <a:latin typeface="+mn-lt"/>
              </a:rPr>
              <a:t>Test 12: Reading Recall</a:t>
            </a:r>
          </a:p>
          <a:p>
            <a:pPr eaLnBrk="1" hangingPunct="1">
              <a:spcBef>
                <a:spcPct val="50000"/>
              </a:spcBef>
              <a:buFontTx/>
              <a:buNone/>
            </a:pPr>
            <a:r>
              <a:rPr lang="en-US" altLang="en-US" sz="2800" dirty="0">
                <a:latin typeface="+mn-lt"/>
              </a:rPr>
              <a:t>Median reliability: 	.93 (5–19)      .93 (adult)</a:t>
            </a:r>
          </a:p>
          <a:p>
            <a:pPr eaLnBrk="1" hangingPunct="1">
              <a:spcBef>
                <a:spcPct val="50000"/>
              </a:spcBef>
              <a:buFontTx/>
              <a:buNone/>
            </a:pPr>
            <a:endParaRPr lang="en-US" altLang="en-US" sz="1400" dirty="0">
              <a:latin typeface="+mn-lt"/>
            </a:endParaRPr>
          </a:p>
          <a:p>
            <a:pPr eaLnBrk="1" hangingPunct="1">
              <a:lnSpc>
                <a:spcPct val="90000"/>
              </a:lnSpc>
              <a:spcBef>
                <a:spcPct val="50000"/>
              </a:spcBef>
              <a:buFontTx/>
              <a:buNone/>
            </a:pPr>
            <a:r>
              <a:rPr lang="en-US" altLang="en-US" sz="2800" dirty="0">
                <a:latin typeface="+mn-lt"/>
              </a:rPr>
              <a:t>Reading Comprehension</a:t>
            </a:r>
            <a:r>
              <a:rPr lang="en-US" altLang="en-US" sz="2800" dirty="0"/>
              <a:t>–</a:t>
            </a:r>
            <a:r>
              <a:rPr lang="en-US" altLang="en-US" sz="2800" dirty="0">
                <a:latin typeface="+mn-lt"/>
              </a:rPr>
              <a:t>Extended adds a third test, Test 17: Reading Vocabulary.</a:t>
            </a:r>
          </a:p>
          <a:p>
            <a:pPr eaLnBrk="1" hangingPunct="1">
              <a:spcBef>
                <a:spcPct val="50000"/>
              </a:spcBef>
              <a:buFontTx/>
              <a:buNone/>
            </a:pPr>
            <a:r>
              <a:rPr lang="en-US" altLang="en-US" sz="2800" dirty="0">
                <a:latin typeface="+mn-lt"/>
              </a:rPr>
              <a:t>Median reliability:	.96 (5</a:t>
            </a:r>
            <a:r>
              <a:rPr lang="en-US" altLang="en-US" sz="2800" dirty="0"/>
              <a:t>–</a:t>
            </a:r>
            <a:r>
              <a:rPr lang="en-US" altLang="en-US" sz="2800" dirty="0">
                <a:latin typeface="+mn-lt"/>
              </a:rPr>
              <a:t>19)	   .94 (adult)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51562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4686300" y="238780"/>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Reading Fluency (</a:t>
            </a:r>
            <a:r>
              <a:rPr lang="en-US" altLang="en-US" sz="2800" b="1" i="1" dirty="0" err="1">
                <a:solidFill>
                  <a:srgbClr val="008000"/>
                </a:solidFill>
              </a:rPr>
              <a:t>Grw</a:t>
            </a:r>
            <a:r>
              <a:rPr lang="en-US" altLang="en-US" sz="2800" b="1" i="1" dirty="0">
                <a:solidFill>
                  <a:srgbClr val="008000"/>
                </a:solidFill>
              </a:rPr>
              <a:t>, </a:t>
            </a:r>
            <a:r>
              <a:rPr lang="en-US" altLang="en-US" sz="2800" b="1" i="1" dirty="0" err="1">
                <a:solidFill>
                  <a:srgbClr val="008000"/>
                </a:solidFill>
              </a:rPr>
              <a:t>Gs</a:t>
            </a:r>
            <a:r>
              <a:rPr lang="en-US" altLang="en-US" sz="2800" b="1" dirty="0">
                <a:solidFill>
                  <a:srgbClr val="008000"/>
                </a:solidFill>
              </a:rPr>
              <a:t>)</a:t>
            </a:r>
          </a:p>
        </p:txBody>
      </p:sp>
      <p:sp>
        <p:nvSpPr>
          <p:cNvPr id="68612" name="Text Box 4"/>
          <p:cNvSpPr txBox="1">
            <a:spLocks noChangeArrowheads="1"/>
          </p:cNvSpPr>
          <p:nvPr/>
        </p:nvSpPr>
        <p:spPr bwMode="auto">
          <a:xfrm>
            <a:off x="2028825" y="1038226"/>
            <a:ext cx="8382000"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2-test cluster measuring aspects of fluency, including prosody, automaticity, accuracy, reading-writing (</a:t>
            </a:r>
            <a:r>
              <a:rPr lang="en-US" altLang="en-US" sz="2800" i="1" dirty="0" err="1">
                <a:latin typeface="+mn-lt"/>
              </a:rPr>
              <a:t>Grw</a:t>
            </a:r>
            <a:r>
              <a:rPr lang="en-US" altLang="en-US" sz="2800" dirty="0">
                <a:latin typeface="+mn-lt"/>
              </a:rPr>
              <a:t>), and cognitive processing speed (</a:t>
            </a:r>
            <a:r>
              <a:rPr lang="en-US" altLang="en-US" sz="2800" i="1" dirty="0" err="1">
                <a:latin typeface="+mn-lt"/>
              </a:rPr>
              <a:t>Gs</a:t>
            </a:r>
            <a:r>
              <a:rPr lang="en-US" altLang="en-US" sz="2800" dirty="0">
                <a:latin typeface="+mn-lt"/>
              </a:rPr>
              <a:t>) abilities</a:t>
            </a:r>
          </a:p>
          <a:p>
            <a:pPr lvl="1" eaLnBrk="1" hangingPunct="1">
              <a:spcBef>
                <a:spcPct val="50000"/>
              </a:spcBef>
              <a:buFontTx/>
              <a:buNone/>
            </a:pPr>
            <a:r>
              <a:rPr lang="en-US" altLang="en-US" dirty="0">
                <a:latin typeface="+mn-lt"/>
              </a:rPr>
              <a:t>Test 8: Oral Reading</a:t>
            </a:r>
          </a:p>
          <a:p>
            <a:pPr lvl="1" eaLnBrk="1" hangingPunct="1">
              <a:spcBef>
                <a:spcPct val="50000"/>
              </a:spcBef>
              <a:buFontTx/>
              <a:buNone/>
            </a:pPr>
            <a:r>
              <a:rPr lang="en-US" altLang="en-US" dirty="0">
                <a:latin typeface="+mn-lt"/>
              </a:rPr>
              <a:t>Test 9: Sentence Reading Fluency</a:t>
            </a:r>
          </a:p>
          <a:p>
            <a:pPr lvl="1" eaLnBrk="1" hangingPunct="1">
              <a:spcBef>
                <a:spcPct val="50000"/>
              </a:spcBef>
              <a:buFontTx/>
              <a:buNone/>
            </a:pPr>
            <a:endParaRPr lang="en-US" altLang="en-US" sz="1400" dirty="0">
              <a:latin typeface="+mn-lt"/>
            </a:endParaRPr>
          </a:p>
          <a:p>
            <a:pPr eaLnBrk="1" hangingPunct="1">
              <a:spcBef>
                <a:spcPct val="50000"/>
              </a:spcBef>
              <a:buFontTx/>
              <a:buNone/>
            </a:pPr>
            <a:r>
              <a:rPr lang="en-US" altLang="en-US" sz="2800" dirty="0">
                <a:latin typeface="+mn-lt"/>
              </a:rPr>
              <a:t>Median reliability: .96 (5</a:t>
            </a:r>
            <a:r>
              <a:rPr lang="en-US" altLang="en-US" sz="2800" dirty="0"/>
              <a:t>–</a:t>
            </a:r>
            <a:r>
              <a:rPr lang="en-US" altLang="en-US" sz="2800" dirty="0">
                <a:latin typeface="+mn-lt"/>
              </a:rPr>
              <a:t>19)      .96 (adult)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65010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4686300" y="238780"/>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Reading Rate (</a:t>
            </a:r>
            <a:r>
              <a:rPr lang="en-US" altLang="en-US" sz="2800" b="1" i="1" dirty="0" err="1">
                <a:solidFill>
                  <a:srgbClr val="008000"/>
                </a:solidFill>
              </a:rPr>
              <a:t>Grw</a:t>
            </a:r>
            <a:r>
              <a:rPr lang="en-US" altLang="en-US" sz="2800" b="1" i="1" dirty="0">
                <a:solidFill>
                  <a:srgbClr val="008000"/>
                </a:solidFill>
              </a:rPr>
              <a:t>, </a:t>
            </a:r>
            <a:r>
              <a:rPr lang="en-US" altLang="en-US" sz="2800" b="1" i="1" dirty="0" err="1">
                <a:solidFill>
                  <a:srgbClr val="008000"/>
                </a:solidFill>
              </a:rPr>
              <a:t>Gs</a:t>
            </a:r>
            <a:r>
              <a:rPr lang="en-US" altLang="en-US" sz="2800" b="1" dirty="0">
                <a:solidFill>
                  <a:srgbClr val="008000"/>
                </a:solidFill>
              </a:rPr>
              <a:t>)</a:t>
            </a:r>
          </a:p>
        </p:txBody>
      </p:sp>
      <p:sp>
        <p:nvSpPr>
          <p:cNvPr id="69636" name="Text Box 4"/>
          <p:cNvSpPr txBox="1">
            <a:spLocks noChangeArrowheads="1"/>
          </p:cNvSpPr>
          <p:nvPr/>
        </p:nvSpPr>
        <p:spPr bwMode="auto">
          <a:xfrm>
            <a:off x="2038350" y="1038226"/>
            <a:ext cx="8153400"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2-test cluster measuring automaticity with reading at the single word and sentence levels, reading-writing (</a:t>
            </a:r>
            <a:r>
              <a:rPr lang="en-US" altLang="en-US" sz="2800" i="1" dirty="0" err="1">
                <a:latin typeface="+mn-lt"/>
              </a:rPr>
              <a:t>Grw</a:t>
            </a:r>
            <a:r>
              <a:rPr lang="en-US" altLang="en-US" sz="2800" dirty="0">
                <a:latin typeface="+mn-lt"/>
              </a:rPr>
              <a:t>), and cognitive processing speed (</a:t>
            </a:r>
            <a:r>
              <a:rPr lang="en-US" altLang="en-US" sz="2800" i="1" dirty="0" err="1">
                <a:latin typeface="+mn-lt"/>
              </a:rPr>
              <a:t>Gs</a:t>
            </a:r>
            <a:r>
              <a:rPr lang="en-US" altLang="en-US" sz="2800" dirty="0">
                <a:latin typeface="+mn-lt"/>
              </a:rPr>
              <a:t>) abilities </a:t>
            </a:r>
          </a:p>
          <a:p>
            <a:pPr lvl="1" eaLnBrk="1" hangingPunct="1">
              <a:spcBef>
                <a:spcPct val="50000"/>
              </a:spcBef>
              <a:buFontTx/>
              <a:buNone/>
            </a:pPr>
            <a:r>
              <a:rPr lang="en-US" altLang="en-US" dirty="0">
                <a:latin typeface="+mn-lt"/>
              </a:rPr>
              <a:t>Test 9: Sentence Reading Fluency</a:t>
            </a:r>
          </a:p>
          <a:p>
            <a:pPr lvl="1" eaLnBrk="1" hangingPunct="1">
              <a:spcBef>
                <a:spcPct val="50000"/>
              </a:spcBef>
              <a:buFontTx/>
              <a:buNone/>
            </a:pPr>
            <a:r>
              <a:rPr lang="en-US" altLang="en-US" dirty="0">
                <a:latin typeface="+mn-lt"/>
              </a:rPr>
              <a:t>Test 15: Word Reading Fluency</a:t>
            </a:r>
          </a:p>
          <a:p>
            <a:pPr lvl="1" eaLnBrk="1" hangingPunct="1">
              <a:spcBef>
                <a:spcPct val="50000"/>
              </a:spcBef>
              <a:buFontTx/>
              <a:buNone/>
            </a:pPr>
            <a:endParaRPr lang="en-US" altLang="en-US" sz="1400" dirty="0">
              <a:latin typeface="+mn-lt"/>
            </a:endParaRPr>
          </a:p>
          <a:p>
            <a:pPr eaLnBrk="1" hangingPunct="1">
              <a:spcBef>
                <a:spcPct val="50000"/>
              </a:spcBef>
              <a:buFontTx/>
              <a:buNone/>
            </a:pPr>
            <a:r>
              <a:rPr lang="en-US" altLang="en-US" sz="2800" dirty="0">
                <a:latin typeface="+mn-lt"/>
              </a:rPr>
              <a:t>Median reliability: .96 (5</a:t>
            </a:r>
            <a:r>
              <a:rPr lang="en-US" altLang="en-US" sz="2800" dirty="0"/>
              <a:t>–</a:t>
            </a:r>
            <a:r>
              <a:rPr lang="en-US" altLang="en-US" sz="2800" dirty="0">
                <a:latin typeface="+mn-lt"/>
              </a:rPr>
              <a:t>19)      .96 (adult)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88439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3" name="Rectangle 7"/>
          <p:cNvSpPr>
            <a:spLocks noGrp="1" noChangeArrowheads="1"/>
          </p:cNvSpPr>
          <p:nvPr>
            <p:ph type="title"/>
          </p:nvPr>
        </p:nvSpPr>
        <p:spPr>
          <a:xfrm>
            <a:off x="4686300" y="-28575"/>
            <a:ext cx="5486400" cy="933772"/>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Long-Term Retrieval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Glr</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Cluster Composition</a:t>
            </a:r>
          </a:p>
        </p:txBody>
      </p:sp>
      <p:sp>
        <p:nvSpPr>
          <p:cNvPr id="172034" name="Rectangle 2"/>
          <p:cNvSpPr>
            <a:spLocks noGrp="1" noChangeArrowheads="1"/>
          </p:cNvSpPr>
          <p:nvPr>
            <p:ph sz="quarter" idx="1"/>
          </p:nvPr>
        </p:nvSpPr>
        <p:spPr>
          <a:xfrm>
            <a:off x="2338348" y="4110442"/>
            <a:ext cx="5738853" cy="1070578"/>
          </a:xfrm>
        </p:spPr>
        <p:txBody>
          <a:bodyPr/>
          <a:lstStyle/>
          <a:p>
            <a:pPr eaLnBrk="1" hangingPunct="1">
              <a:buFontTx/>
              <a:buNone/>
            </a:pPr>
            <a:r>
              <a:rPr lang="en-US" altLang="en-US" sz="2600" dirty="0"/>
              <a:t>Test 2: Visual-Auditory Learning</a:t>
            </a:r>
          </a:p>
          <a:p>
            <a:pPr eaLnBrk="1" hangingPunct="1">
              <a:buFontTx/>
              <a:buNone/>
            </a:pPr>
            <a:r>
              <a:rPr lang="en-US" altLang="en-US" sz="2600" dirty="0"/>
              <a:t>Test 12: Retrieval Fluency </a:t>
            </a:r>
            <a:r>
              <a:rPr lang="en-US" altLang="en-US" sz="2200" i="1" dirty="0"/>
              <a:t>(moved to OL)</a:t>
            </a:r>
          </a:p>
        </p:txBody>
      </p:sp>
      <p:sp>
        <p:nvSpPr>
          <p:cNvPr id="172035" name="Text Box 4"/>
          <p:cNvSpPr txBox="1">
            <a:spLocks noChangeArrowheads="1"/>
          </p:cNvSpPr>
          <p:nvPr/>
        </p:nvSpPr>
        <p:spPr bwMode="auto">
          <a:xfrm>
            <a:off x="2033547" y="1223678"/>
            <a:ext cx="373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IV </a:t>
            </a:r>
            <a:r>
              <a:rPr lang="en-US" altLang="en-US" sz="2800" i="1" dirty="0" err="1">
                <a:latin typeface="+mn-lt"/>
              </a:rPr>
              <a:t>Glr</a:t>
            </a:r>
            <a:r>
              <a:rPr lang="en-US" altLang="en-US" sz="2800" dirty="0">
                <a:latin typeface="+mn-lt"/>
              </a:rPr>
              <a:t> Cluster </a:t>
            </a:r>
          </a:p>
        </p:txBody>
      </p:sp>
      <p:sp>
        <p:nvSpPr>
          <p:cNvPr id="172036" name="Text Box 5"/>
          <p:cNvSpPr txBox="1">
            <a:spLocks noChangeArrowheads="1"/>
          </p:cNvSpPr>
          <p:nvPr/>
        </p:nvSpPr>
        <p:spPr bwMode="auto">
          <a:xfrm>
            <a:off x="2033547" y="3433478"/>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latin typeface="+mn-lt"/>
              </a:rPr>
              <a:t>WJ III </a:t>
            </a:r>
            <a:r>
              <a:rPr lang="en-US" altLang="en-US" sz="2800" i="1">
                <a:latin typeface="+mn-lt"/>
              </a:rPr>
              <a:t>Glr </a:t>
            </a:r>
            <a:r>
              <a:rPr lang="en-US" altLang="en-US" sz="2800">
                <a:latin typeface="+mn-lt"/>
              </a:rPr>
              <a:t>Cluster </a:t>
            </a:r>
          </a:p>
        </p:txBody>
      </p:sp>
      <p:sp>
        <p:nvSpPr>
          <p:cNvPr id="172037" name="Line 6"/>
          <p:cNvSpPr>
            <a:spLocks noChangeShapeType="1"/>
          </p:cNvSpPr>
          <p:nvPr/>
        </p:nvSpPr>
        <p:spPr bwMode="auto">
          <a:xfrm>
            <a:off x="2033547" y="3083631"/>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39" name="Rectangle 8"/>
          <p:cNvSpPr>
            <a:spLocks noChangeArrowheads="1"/>
          </p:cNvSpPr>
          <p:nvPr/>
        </p:nvSpPr>
        <p:spPr bwMode="auto">
          <a:xfrm>
            <a:off x="2338348" y="1900642"/>
            <a:ext cx="6196053" cy="107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2600" dirty="0">
                <a:latin typeface="+mn-lt"/>
              </a:rPr>
              <a:t>Test 6: Story Recall</a:t>
            </a:r>
          </a:p>
          <a:p>
            <a:pPr eaLnBrk="1" hangingPunct="1">
              <a:lnSpc>
                <a:spcPct val="90000"/>
              </a:lnSpc>
              <a:buFontTx/>
              <a:buNone/>
            </a:pPr>
            <a:r>
              <a:rPr lang="en-US" altLang="en-US" sz="2600" dirty="0">
                <a:latin typeface="+mn-lt"/>
              </a:rPr>
              <a:t>Test 13: Visual-Auditory Learning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39040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1952625" y="1076325"/>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0"/>
              </a:spcBef>
              <a:spcAft>
                <a:spcPts val="1400"/>
              </a:spcAft>
            </a:pPr>
            <a:r>
              <a:rPr lang="en-US" altLang="en-US" sz="2800" dirty="0">
                <a:latin typeface="+mn-lt"/>
              </a:rPr>
              <a:t>Includes 4 tests measuring various aspects of math achievement</a:t>
            </a:r>
          </a:p>
          <a:p>
            <a:pPr lvl="1" eaLnBrk="1" hangingPunct="1">
              <a:spcBef>
                <a:spcPts val="0"/>
              </a:spcBef>
              <a:spcAft>
                <a:spcPts val="1400"/>
              </a:spcAft>
              <a:buFont typeface="Symbol" panose="05050102010706020507" pitchFamily="18" charset="2"/>
              <a:buChar char="-"/>
            </a:pPr>
            <a:r>
              <a:rPr lang="en-US" altLang="en-US" sz="2600" dirty="0">
                <a:latin typeface="+mn-lt"/>
              </a:rPr>
              <a:t>Test 2: Applied Problems</a:t>
            </a:r>
          </a:p>
          <a:p>
            <a:pPr lvl="1" eaLnBrk="1" hangingPunct="1">
              <a:spcBef>
                <a:spcPts val="0"/>
              </a:spcBef>
              <a:spcAft>
                <a:spcPts val="1400"/>
              </a:spcAft>
              <a:buFont typeface="Symbol" panose="05050102010706020507" pitchFamily="18" charset="2"/>
              <a:buChar char="-"/>
            </a:pPr>
            <a:r>
              <a:rPr lang="en-US" altLang="en-US" sz="2600" dirty="0">
                <a:latin typeface="+mn-lt"/>
              </a:rPr>
              <a:t>Test 5: Calculation</a:t>
            </a:r>
            <a:endParaRPr lang="en-US" altLang="en-US" sz="1400" dirty="0">
              <a:latin typeface="+mn-lt"/>
            </a:endParaRPr>
          </a:p>
          <a:p>
            <a:pPr lvl="1" eaLnBrk="1" hangingPunct="1">
              <a:spcBef>
                <a:spcPts val="0"/>
              </a:spcBef>
              <a:spcAft>
                <a:spcPts val="1400"/>
              </a:spcAft>
              <a:buFont typeface="Symbol" panose="05050102010706020507" pitchFamily="18" charset="2"/>
              <a:buChar char="-"/>
            </a:pPr>
            <a:r>
              <a:rPr lang="en-US" altLang="en-US" sz="2600" dirty="0">
                <a:latin typeface="+mn-lt"/>
              </a:rPr>
              <a:t>Test 10: Math Facts Fluency</a:t>
            </a:r>
            <a:endParaRPr lang="en-US" altLang="en-US" sz="1400" dirty="0">
              <a:latin typeface="+mn-lt"/>
            </a:endParaRPr>
          </a:p>
          <a:p>
            <a:pPr lvl="1" eaLnBrk="1" hangingPunct="1">
              <a:spcBef>
                <a:spcPts val="0"/>
              </a:spcBef>
              <a:spcAft>
                <a:spcPts val="1400"/>
              </a:spcAft>
              <a:buFont typeface="Symbol" panose="05050102010706020507" pitchFamily="18" charset="2"/>
              <a:buChar char="-"/>
            </a:pPr>
            <a:r>
              <a:rPr lang="en-US" altLang="en-US" sz="2600" dirty="0">
                <a:latin typeface="+mn-lt"/>
              </a:rPr>
              <a:t>Test 13: Number Matrices</a:t>
            </a:r>
          </a:p>
        </p:txBody>
      </p:sp>
      <p:sp>
        <p:nvSpPr>
          <p:cNvPr id="71684" name="Text Box 4"/>
          <p:cNvSpPr txBox="1">
            <a:spLocks noChangeArrowheads="1"/>
          </p:cNvSpPr>
          <p:nvPr/>
        </p:nvSpPr>
        <p:spPr bwMode="auto">
          <a:xfrm>
            <a:off x="4686300" y="238780"/>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Mathematics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64759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1952625" y="1095375"/>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ts val="0"/>
              </a:spcBef>
              <a:spcAft>
                <a:spcPts val="1400"/>
              </a:spcAft>
            </a:pPr>
            <a:r>
              <a:rPr lang="en-US" altLang="en-US" sz="2800" dirty="0">
                <a:latin typeface="+mn-lt"/>
              </a:rPr>
              <a:t>Provides 4 clusters to evaluate performance in mathematics</a:t>
            </a:r>
          </a:p>
          <a:p>
            <a:pPr lvl="1" eaLnBrk="1" hangingPunct="1">
              <a:lnSpc>
                <a:spcPct val="90000"/>
              </a:lnSpc>
              <a:spcBef>
                <a:spcPts val="0"/>
              </a:spcBef>
              <a:spcAft>
                <a:spcPts val="1400"/>
              </a:spcAft>
              <a:buFont typeface="Symbol" panose="05050102010706020507" pitchFamily="18" charset="2"/>
              <a:buChar char="-"/>
            </a:pPr>
            <a:r>
              <a:rPr lang="en-US" altLang="en-US" sz="2600" dirty="0">
                <a:latin typeface="+mn-lt"/>
              </a:rPr>
              <a:t>Mathematics</a:t>
            </a:r>
          </a:p>
          <a:p>
            <a:pPr lvl="1" eaLnBrk="1" hangingPunct="1">
              <a:lnSpc>
                <a:spcPct val="90000"/>
              </a:lnSpc>
              <a:spcBef>
                <a:spcPts val="0"/>
              </a:spcBef>
              <a:spcAft>
                <a:spcPts val="1400"/>
              </a:spcAft>
              <a:buFont typeface="Symbol" panose="05050102010706020507" pitchFamily="18" charset="2"/>
              <a:buChar char="-"/>
            </a:pPr>
            <a:r>
              <a:rPr lang="en-US" altLang="en-US" sz="2600" dirty="0">
                <a:latin typeface="+mn-lt"/>
              </a:rPr>
              <a:t>Broad Mathematics</a:t>
            </a:r>
          </a:p>
          <a:p>
            <a:pPr lvl="1" eaLnBrk="1" hangingPunct="1">
              <a:lnSpc>
                <a:spcPct val="90000"/>
              </a:lnSpc>
              <a:spcBef>
                <a:spcPts val="0"/>
              </a:spcBef>
              <a:spcAft>
                <a:spcPts val="1400"/>
              </a:spcAft>
              <a:buFont typeface="Symbol" panose="05050102010706020507" pitchFamily="18" charset="2"/>
              <a:buChar char="-"/>
            </a:pPr>
            <a:r>
              <a:rPr lang="en-US" altLang="en-US" sz="2600" dirty="0">
                <a:latin typeface="+mn-lt"/>
              </a:rPr>
              <a:t>Math Calculation Skills</a:t>
            </a:r>
          </a:p>
          <a:p>
            <a:pPr lvl="1" eaLnBrk="1" hangingPunct="1">
              <a:lnSpc>
                <a:spcPct val="90000"/>
              </a:lnSpc>
              <a:spcBef>
                <a:spcPts val="0"/>
              </a:spcBef>
              <a:spcAft>
                <a:spcPts val="1400"/>
              </a:spcAft>
              <a:buFont typeface="Symbol" panose="05050102010706020507" pitchFamily="18" charset="2"/>
              <a:buChar char="-"/>
            </a:pPr>
            <a:r>
              <a:rPr lang="en-US" altLang="en-US" sz="2600" dirty="0">
                <a:latin typeface="+mn-lt"/>
              </a:rPr>
              <a:t>Math Problem Solving</a:t>
            </a:r>
          </a:p>
        </p:txBody>
      </p:sp>
      <p:sp>
        <p:nvSpPr>
          <p:cNvPr id="5" name="Text Box 4"/>
          <p:cNvSpPr txBox="1">
            <a:spLocks noChangeArrowheads="1"/>
          </p:cNvSpPr>
          <p:nvPr/>
        </p:nvSpPr>
        <p:spPr bwMode="auto">
          <a:xfrm>
            <a:off x="4686300" y="238780"/>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Mathematics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56952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4705350" y="23878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13: Number Matrices</a:t>
            </a:r>
          </a:p>
        </p:txBody>
      </p:sp>
      <p:sp>
        <p:nvSpPr>
          <p:cNvPr id="83972" name="Rectangle 4"/>
          <p:cNvSpPr>
            <a:spLocks noChangeArrowheads="1"/>
          </p:cNvSpPr>
          <p:nvPr/>
        </p:nvSpPr>
        <p:spPr bwMode="auto">
          <a:xfrm>
            <a:off x="1971675" y="1111251"/>
            <a:ext cx="7391400" cy="52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Aft>
                <a:spcPts val="600"/>
              </a:spcAft>
            </a:pPr>
            <a:r>
              <a:rPr lang="en-US" altLang="en-US" sz="2800" dirty="0">
                <a:latin typeface="+mn-lt"/>
              </a:rPr>
              <a:t>A measure of math reasoning that contributes to the Math Problem Solving cluster</a:t>
            </a:r>
          </a:p>
          <a:p>
            <a:pPr eaLnBrk="1" hangingPunct="1">
              <a:lnSpc>
                <a:spcPct val="90000"/>
              </a:lnSpc>
              <a:spcAft>
                <a:spcPts val="600"/>
              </a:spcAft>
            </a:pPr>
            <a:r>
              <a:rPr lang="en-US" altLang="en-US" sz="2800" dirty="0">
                <a:latin typeface="+mn-lt"/>
              </a:rPr>
              <a:t>Select appropriate starting point.</a:t>
            </a:r>
          </a:p>
          <a:p>
            <a:pPr eaLnBrk="1" hangingPunct="1">
              <a:lnSpc>
                <a:spcPct val="90000"/>
              </a:lnSpc>
              <a:spcAft>
                <a:spcPts val="600"/>
              </a:spcAft>
            </a:pPr>
            <a:r>
              <a:rPr lang="en-US" altLang="en-US" sz="2800" dirty="0">
                <a:latin typeface="+mn-lt"/>
              </a:rPr>
              <a:t>Basal/Ceiling rules: </a:t>
            </a:r>
            <a:r>
              <a:rPr lang="en-US" altLang="en-US" sz="2800" i="1" dirty="0">
                <a:latin typeface="+mn-lt"/>
              </a:rPr>
              <a:t>(test by complete pages)</a:t>
            </a:r>
          </a:p>
          <a:p>
            <a:pPr marL="742950" lvl="2" indent="-342900" eaLnBrk="1" hangingPunct="1">
              <a:lnSpc>
                <a:spcPct val="90000"/>
              </a:lnSpc>
              <a:spcAft>
                <a:spcPts val="600"/>
              </a:spcAft>
              <a:buFont typeface="Symbol" panose="05050102010706020507" pitchFamily="18" charset="2"/>
              <a:buChar char="-"/>
            </a:pPr>
            <a:r>
              <a:rPr lang="en-US" altLang="en-US" sz="2600" dirty="0">
                <a:latin typeface="+mn-lt"/>
              </a:rPr>
              <a:t>6 lowest correct or Item 1</a:t>
            </a:r>
          </a:p>
          <a:p>
            <a:pPr marL="742950" lvl="2" indent="-342900" eaLnBrk="1" hangingPunct="1">
              <a:lnSpc>
                <a:spcPct val="90000"/>
              </a:lnSpc>
              <a:spcAft>
                <a:spcPts val="600"/>
              </a:spcAft>
              <a:buFont typeface="Symbol" panose="05050102010706020507" pitchFamily="18" charset="2"/>
              <a:buChar char="-"/>
            </a:pPr>
            <a:r>
              <a:rPr lang="en-US" altLang="en-US" sz="2600" dirty="0">
                <a:latin typeface="+mn-lt"/>
              </a:rPr>
              <a:t>6 highest incorrect or last item</a:t>
            </a:r>
          </a:p>
          <a:p>
            <a:pPr eaLnBrk="1" hangingPunct="1">
              <a:lnSpc>
                <a:spcPct val="90000"/>
              </a:lnSpc>
              <a:spcAft>
                <a:spcPts val="600"/>
              </a:spcAft>
            </a:pPr>
            <a:r>
              <a:rPr lang="en-US" altLang="en-US" sz="2800" dirty="0">
                <a:latin typeface="+mn-lt"/>
              </a:rPr>
              <a:t>Provide worksheet in Response Booklet and pencil when directed.</a:t>
            </a:r>
          </a:p>
          <a:p>
            <a:pPr eaLnBrk="1" hangingPunct="1">
              <a:lnSpc>
                <a:spcPct val="90000"/>
              </a:lnSpc>
              <a:spcAft>
                <a:spcPts val="600"/>
              </a:spcAft>
            </a:pPr>
            <a:r>
              <a:rPr lang="en-US" altLang="en-US" sz="2800" dirty="0">
                <a:latin typeface="+mn-lt"/>
              </a:rPr>
              <a:t>Number Matrices was in WJ III DS.</a:t>
            </a:r>
          </a:p>
        </p:txBody>
      </p:sp>
      <p:grpSp>
        <p:nvGrpSpPr>
          <p:cNvPr id="6" name="Group 5"/>
          <p:cNvGrpSpPr/>
          <p:nvPr/>
        </p:nvGrpSpPr>
        <p:grpSpPr>
          <a:xfrm>
            <a:off x="9906000" y="990600"/>
            <a:ext cx="609600" cy="1600200"/>
            <a:chOff x="8382000" y="990600"/>
            <a:chExt cx="609600" cy="1600200"/>
          </a:xfrm>
        </p:grpSpPr>
        <p:sp>
          <p:nvSpPr>
            <p:cNvPr id="7" name="Rounded Rectangle 6"/>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488" y="1190625"/>
              <a:ext cx="428625" cy="323850"/>
            </a:xfrm>
            <a:prstGeom prst="rect">
              <a:avLst/>
            </a:prstGeom>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76628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77552" y="1226257"/>
            <a:ext cx="4461164" cy="4741670"/>
            <a:chOff x="4267200" y="1085850"/>
            <a:chExt cx="4461164" cy="4741670"/>
          </a:xfrm>
        </p:grpSpPr>
        <p:pic>
          <p:nvPicPr>
            <p:cNvPr id="84994" name="Picture 4"/>
            <p:cNvPicPr>
              <a:picLocks noChangeAspect="1" noChangeArrowheads="1"/>
            </p:cNvPicPr>
            <p:nvPr/>
          </p:nvPicPr>
          <p:blipFill>
            <a:blip r:embed="rId2">
              <a:extLst>
                <a:ext uri="{28A0092B-C50C-407E-A947-70E740481C1C}">
                  <a14:useLocalDpi xmlns:a14="http://schemas.microsoft.com/office/drawing/2010/main" val="0"/>
                </a:ext>
              </a:extLst>
            </a:blip>
            <a:srcRect t="9285" r="18806" b="16441"/>
            <a:stretch>
              <a:fillRect/>
            </a:stretch>
          </p:blipFill>
          <p:spPr bwMode="auto">
            <a:xfrm>
              <a:off x="5077691" y="1560173"/>
              <a:ext cx="2840182" cy="20045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510" y="4278985"/>
              <a:ext cx="3186545" cy="1548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999" name="Text Box 10"/>
            <p:cNvSpPr txBox="1">
              <a:spLocks noChangeArrowheads="1"/>
            </p:cNvSpPr>
            <p:nvPr/>
          </p:nvSpPr>
          <p:spPr bwMode="auto">
            <a:xfrm>
              <a:off x="4502728" y="1085850"/>
              <a:ext cx="39901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dirty="0"/>
                <a:t>Sample A: Start here for K to Grade 8</a:t>
              </a:r>
            </a:p>
          </p:txBody>
        </p:sp>
        <p:sp>
          <p:nvSpPr>
            <p:cNvPr id="85000" name="Text Box 11"/>
            <p:cNvSpPr txBox="1">
              <a:spLocks noChangeArrowheads="1"/>
            </p:cNvSpPr>
            <p:nvPr/>
          </p:nvSpPr>
          <p:spPr bwMode="auto">
            <a:xfrm>
              <a:off x="4267200" y="3893582"/>
              <a:ext cx="446116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dirty="0"/>
                <a:t>Sample B: Start here for Grade 9 to Adult</a:t>
              </a:r>
            </a:p>
          </p:txBody>
        </p:sp>
      </p:grpSp>
      <p:sp>
        <p:nvSpPr>
          <p:cNvPr id="12" name="Rounded Rectangle 11"/>
          <p:cNvSpPr/>
          <p:nvPr/>
        </p:nvSpPr>
        <p:spPr>
          <a:xfrm>
            <a:off x="2209800" y="2391228"/>
            <a:ext cx="2893220" cy="2411731"/>
          </a:xfrm>
          <a:prstGeom prst="roundRect">
            <a:avLst/>
          </a:prstGeom>
          <a:solidFill>
            <a:schemeClr val="bg1"/>
          </a:solid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800" dirty="0">
                <a:solidFill>
                  <a:schemeClr val="tx1"/>
                </a:solidFill>
              </a:rPr>
              <a:t>To be correct, number must solve the puzzle vertically and horizontally.</a:t>
            </a:r>
          </a:p>
        </p:txBody>
      </p:sp>
      <p:sp>
        <p:nvSpPr>
          <p:cNvPr id="9" name="Text Box 3"/>
          <p:cNvSpPr txBox="1">
            <a:spLocks noChangeArrowheads="1"/>
          </p:cNvSpPr>
          <p:nvPr/>
        </p:nvSpPr>
        <p:spPr bwMode="auto">
          <a:xfrm>
            <a:off x="4705350" y="23878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13: Number Matrices</a:t>
            </a:r>
          </a:p>
        </p:txBody>
      </p:sp>
      <p:sp>
        <p:nvSpPr>
          <p:cNvPr id="3" name="Footer Placeholder 2"/>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93853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Picture 6"/>
          <p:cNvPicPr>
            <a:picLocks noChangeAspect="1" noChangeArrowheads="1"/>
          </p:cNvPicPr>
          <p:nvPr/>
        </p:nvPicPr>
        <p:blipFill>
          <a:blip r:embed="rId2">
            <a:extLst>
              <a:ext uri="{28A0092B-C50C-407E-A947-70E740481C1C}">
                <a14:useLocalDpi xmlns:a14="http://schemas.microsoft.com/office/drawing/2010/main" val="0"/>
              </a:ext>
            </a:extLst>
          </a:blip>
          <a:srcRect t="20601"/>
          <a:stretch>
            <a:fillRect/>
          </a:stretch>
        </p:blipFill>
        <p:spPr bwMode="auto">
          <a:xfrm>
            <a:off x="6248400" y="2356308"/>
            <a:ext cx="4114800" cy="176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1981200" y="1676400"/>
            <a:ext cx="3733800" cy="3121941"/>
          </a:xfrm>
          <a:prstGeom prst="roundRect">
            <a:avLst/>
          </a:prstGeom>
          <a:solidFill>
            <a:schemeClr val="bg1"/>
          </a:solid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31775" indent="-231775" algn="ctr">
              <a:spcBef>
                <a:spcPct val="50000"/>
              </a:spcBef>
            </a:pPr>
            <a:r>
              <a:rPr lang="en-US" altLang="en-US" sz="2600" dirty="0">
                <a:solidFill>
                  <a:schemeClr val="tx1"/>
                </a:solidFill>
              </a:rPr>
              <a:t>Monitor response time </a:t>
            </a:r>
          </a:p>
          <a:p>
            <a:pPr marL="231775" indent="-231775">
              <a:spcBef>
                <a:spcPct val="50000"/>
              </a:spcBef>
              <a:buFont typeface="Arial" panose="020B0604020202020204" pitchFamily="34" charset="0"/>
              <a:buChar char="•"/>
            </a:pPr>
            <a:r>
              <a:rPr lang="en-US" altLang="en-US" sz="2600" dirty="0">
                <a:solidFill>
                  <a:schemeClr val="tx1"/>
                </a:solidFill>
              </a:rPr>
              <a:t>Items 1–11 have a 30 second guideline.</a:t>
            </a:r>
          </a:p>
          <a:p>
            <a:pPr marL="231775" indent="-231775">
              <a:spcBef>
                <a:spcPct val="50000"/>
              </a:spcBef>
              <a:buFont typeface="Arial" panose="020B0604020202020204" pitchFamily="34" charset="0"/>
              <a:buChar char="•"/>
            </a:pPr>
            <a:r>
              <a:rPr lang="en-US" altLang="en-US" sz="2600" dirty="0">
                <a:solidFill>
                  <a:schemeClr val="tx1"/>
                </a:solidFill>
              </a:rPr>
              <a:t>Items 12 and higher have a 1-minute guideline.</a:t>
            </a:r>
          </a:p>
        </p:txBody>
      </p:sp>
      <p:sp>
        <p:nvSpPr>
          <p:cNvPr id="6" name="Text Box 3"/>
          <p:cNvSpPr txBox="1">
            <a:spLocks noChangeArrowheads="1"/>
          </p:cNvSpPr>
          <p:nvPr/>
        </p:nvSpPr>
        <p:spPr bwMode="auto">
          <a:xfrm>
            <a:off x="4705350" y="23878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13: Number Matrices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70429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95601"/>
            <a:ext cx="4246194"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2236527"/>
            <a:ext cx="4462463"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4705350" y="23878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13: Number Matrices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32659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6"/>
          <p:cNvSpPr>
            <a:spLocks noChangeArrowheads="1"/>
          </p:cNvSpPr>
          <p:nvPr/>
        </p:nvSpPr>
        <p:spPr bwMode="auto">
          <a:xfrm>
            <a:off x="1952625" y="1095375"/>
            <a:ext cx="83058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latin typeface="+mn-lt"/>
              </a:rPr>
              <a:t>If examinee provides a response that is not a whole number, ask him or her to solve the problems using whole numbers only.</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If examinee is confused by more than one matrix per page, you may uncover one at a time (use hand or paper to block).</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A few matrices have more than one possible answer listed in the correct key. Only one correct answer is required to receive credit.</a:t>
            </a:r>
          </a:p>
        </p:txBody>
      </p:sp>
      <p:sp>
        <p:nvSpPr>
          <p:cNvPr id="5" name="Text Box 3"/>
          <p:cNvSpPr txBox="1">
            <a:spLocks noChangeArrowheads="1"/>
          </p:cNvSpPr>
          <p:nvPr/>
        </p:nvSpPr>
        <p:spPr bwMode="auto">
          <a:xfrm>
            <a:off x="4705350" y="23878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13: Number Matrices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48109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581400" y="381000"/>
            <a:ext cx="556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Math Calculation Skills (</a:t>
            </a:r>
            <a:r>
              <a:rPr lang="en-US" altLang="en-US" sz="2800" b="1" i="1" dirty="0" err="1">
                <a:solidFill>
                  <a:srgbClr val="008000"/>
                </a:solidFill>
              </a:rPr>
              <a:t>Gq</a:t>
            </a:r>
            <a:r>
              <a:rPr lang="en-US" altLang="en-US" sz="2800" b="1" i="1" dirty="0">
                <a:solidFill>
                  <a:srgbClr val="008000"/>
                </a:solidFill>
              </a:rPr>
              <a:t>, </a:t>
            </a:r>
            <a:r>
              <a:rPr lang="en-US" altLang="en-US" sz="2800" b="1" i="1" dirty="0" err="1">
                <a:solidFill>
                  <a:srgbClr val="008000"/>
                </a:solidFill>
              </a:rPr>
              <a:t>Gs</a:t>
            </a:r>
            <a:r>
              <a:rPr lang="en-US" altLang="en-US" sz="2800" b="1" dirty="0">
                <a:solidFill>
                  <a:srgbClr val="008000"/>
                </a:solidFill>
              </a:rPr>
              <a:t>)</a:t>
            </a:r>
          </a:p>
        </p:txBody>
      </p:sp>
      <p:sp>
        <p:nvSpPr>
          <p:cNvPr id="91140" name="Rectangle 4"/>
          <p:cNvSpPr>
            <a:spLocks noChangeArrowheads="1"/>
          </p:cNvSpPr>
          <p:nvPr/>
        </p:nvSpPr>
        <p:spPr bwMode="auto">
          <a:xfrm>
            <a:off x="2028825" y="1085850"/>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5563" indent="-55563"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2800" dirty="0">
                <a:latin typeface="+mn-lt"/>
              </a:rPr>
              <a:t>2-test cluster of math achievement, including computational skills, automaticity with basic math facts, and cognitive processing speed (</a:t>
            </a:r>
            <a:r>
              <a:rPr lang="en-US" altLang="en-US" sz="2800" i="1" dirty="0" err="1">
                <a:latin typeface="+mn-lt"/>
              </a:rPr>
              <a:t>Gs</a:t>
            </a:r>
            <a:r>
              <a:rPr lang="en-US" altLang="en-US" sz="2800" dirty="0">
                <a:latin typeface="+mn-lt"/>
              </a:rPr>
              <a:t>) ability	</a:t>
            </a:r>
          </a:p>
          <a:p>
            <a:pPr eaLnBrk="1" hangingPunct="1">
              <a:lnSpc>
                <a:spcPct val="90000"/>
              </a:lnSpc>
              <a:buFontTx/>
              <a:buNone/>
            </a:pPr>
            <a:endParaRPr lang="en-US" altLang="en-US" sz="1400" dirty="0">
              <a:latin typeface="+mn-lt"/>
            </a:endParaRPr>
          </a:p>
          <a:p>
            <a:pPr eaLnBrk="1" hangingPunct="1">
              <a:lnSpc>
                <a:spcPct val="90000"/>
              </a:lnSpc>
              <a:buFontTx/>
              <a:buNone/>
            </a:pPr>
            <a:r>
              <a:rPr lang="en-US" altLang="en-US" sz="2800" dirty="0">
                <a:latin typeface="+mn-lt"/>
              </a:rPr>
              <a:t>		Test 5:  Calculation</a:t>
            </a:r>
          </a:p>
          <a:p>
            <a:pPr eaLnBrk="1" hangingPunct="1">
              <a:lnSpc>
                <a:spcPct val="90000"/>
              </a:lnSpc>
              <a:buFontTx/>
              <a:buNone/>
            </a:pPr>
            <a:r>
              <a:rPr lang="en-US" altLang="en-US" sz="2800" dirty="0">
                <a:latin typeface="+mn-lt"/>
              </a:rPr>
              <a:t>		Test 10: Math Facts Fluency</a:t>
            </a:r>
          </a:p>
          <a:p>
            <a:pPr eaLnBrk="1" hangingPunct="1">
              <a:lnSpc>
                <a:spcPct val="90000"/>
              </a:lnSpc>
              <a:buFontTx/>
              <a:buNone/>
            </a:pPr>
            <a:endParaRPr lang="en-US" altLang="en-US" sz="1400" dirty="0">
              <a:latin typeface="+mn-lt"/>
            </a:endParaRPr>
          </a:p>
          <a:p>
            <a:pPr eaLnBrk="1" hangingPunct="1">
              <a:lnSpc>
                <a:spcPct val="90000"/>
              </a:lnSpc>
              <a:buFontTx/>
              <a:buNone/>
            </a:pPr>
            <a:r>
              <a:rPr lang="en-US" altLang="en-US" sz="2800" dirty="0">
                <a:latin typeface="+mn-lt"/>
              </a:rPr>
              <a:t>Median reliability:	.96 (5–19) 	.97 (adult)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85365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448050" y="381000"/>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Math Problem Solving  (</a:t>
            </a:r>
            <a:r>
              <a:rPr lang="en-US" altLang="en-US" sz="2800" b="1" i="1" dirty="0" err="1">
                <a:solidFill>
                  <a:srgbClr val="008000"/>
                </a:solidFill>
              </a:rPr>
              <a:t>Gq,Gf</a:t>
            </a:r>
            <a:r>
              <a:rPr lang="en-US" altLang="en-US" sz="2800" b="1" dirty="0">
                <a:solidFill>
                  <a:srgbClr val="008000"/>
                </a:solidFill>
              </a:rPr>
              <a:t>)</a:t>
            </a:r>
          </a:p>
        </p:txBody>
      </p:sp>
      <p:sp>
        <p:nvSpPr>
          <p:cNvPr id="92164" name="Rectangle 4"/>
          <p:cNvSpPr>
            <a:spLocks noChangeArrowheads="1"/>
          </p:cNvSpPr>
          <p:nvPr/>
        </p:nvSpPr>
        <p:spPr bwMode="auto">
          <a:xfrm>
            <a:off x="2038350" y="1085850"/>
            <a:ext cx="8305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5563" indent="-55563"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2800" dirty="0">
                <a:latin typeface="+mn-lt"/>
              </a:rPr>
              <a:t>2-test cluster of math achievement and reasoning, including problem solving, analysis, and fluid reasoning (</a:t>
            </a:r>
            <a:r>
              <a:rPr lang="en-US" altLang="en-US" sz="2800" i="1" dirty="0" err="1">
                <a:latin typeface="+mn-lt"/>
              </a:rPr>
              <a:t>Gf</a:t>
            </a:r>
            <a:r>
              <a:rPr lang="en-US" altLang="en-US" sz="2800" dirty="0">
                <a:latin typeface="+mn-lt"/>
              </a:rPr>
              <a:t>) ability	</a:t>
            </a:r>
          </a:p>
          <a:p>
            <a:pPr eaLnBrk="1" hangingPunct="1">
              <a:lnSpc>
                <a:spcPct val="90000"/>
              </a:lnSpc>
              <a:buFontTx/>
              <a:buNone/>
            </a:pPr>
            <a:endParaRPr lang="en-US" altLang="en-US" sz="1400" dirty="0">
              <a:latin typeface="+mn-lt"/>
            </a:endParaRPr>
          </a:p>
          <a:p>
            <a:pPr eaLnBrk="1" hangingPunct="1">
              <a:lnSpc>
                <a:spcPct val="90000"/>
              </a:lnSpc>
              <a:buFontTx/>
              <a:buNone/>
            </a:pPr>
            <a:r>
              <a:rPr lang="en-US" altLang="en-US" sz="2800" dirty="0">
                <a:latin typeface="+mn-lt"/>
              </a:rPr>
              <a:t>		Test 2:  Applied Problems</a:t>
            </a:r>
          </a:p>
          <a:p>
            <a:pPr eaLnBrk="1" hangingPunct="1">
              <a:lnSpc>
                <a:spcPct val="90000"/>
              </a:lnSpc>
              <a:buFontTx/>
              <a:buNone/>
            </a:pPr>
            <a:r>
              <a:rPr lang="en-US" altLang="en-US" sz="2800" dirty="0">
                <a:latin typeface="+mn-lt"/>
              </a:rPr>
              <a:t>		Test 13: Number Matrices</a:t>
            </a:r>
          </a:p>
          <a:p>
            <a:pPr eaLnBrk="1" hangingPunct="1">
              <a:lnSpc>
                <a:spcPct val="90000"/>
              </a:lnSpc>
              <a:buFontTx/>
              <a:buNone/>
            </a:pPr>
            <a:endParaRPr lang="en-US" altLang="en-US" sz="1400" dirty="0">
              <a:latin typeface="+mn-lt"/>
            </a:endParaRPr>
          </a:p>
          <a:p>
            <a:pPr eaLnBrk="1" hangingPunct="1">
              <a:lnSpc>
                <a:spcPct val="90000"/>
              </a:lnSpc>
              <a:buFontTx/>
              <a:buNone/>
            </a:pPr>
            <a:r>
              <a:rPr lang="en-US" altLang="en-US" sz="2800" dirty="0">
                <a:latin typeface="+mn-lt"/>
              </a:rPr>
              <a:t>Median reliability:	.95 (5–19) 	.96 (adult)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71643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ChangeArrowheads="1"/>
          </p:cNvSpPr>
          <p:nvPr/>
        </p:nvSpPr>
        <p:spPr bwMode="auto">
          <a:xfrm>
            <a:off x="1962150" y="1095375"/>
            <a:ext cx="75438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0"/>
              </a:spcBef>
              <a:spcAft>
                <a:spcPts val="1400"/>
              </a:spcAft>
            </a:pPr>
            <a:r>
              <a:rPr lang="en-US" altLang="en-US" sz="2800" dirty="0">
                <a:latin typeface="+mn-lt"/>
              </a:rPr>
              <a:t>Includes 5 tests measuring various aspects of written language</a:t>
            </a:r>
          </a:p>
          <a:p>
            <a:pPr lvl="1" eaLnBrk="1" hangingPunct="1">
              <a:spcBef>
                <a:spcPts val="624"/>
              </a:spcBef>
              <a:buFont typeface="Symbol" panose="05050102010706020507" pitchFamily="18" charset="2"/>
              <a:buChar char="-"/>
            </a:pPr>
            <a:r>
              <a:rPr lang="en-US" altLang="en-US" sz="2600" dirty="0">
                <a:latin typeface="+mn-lt"/>
              </a:rPr>
              <a:t>Test 3: Spelling</a:t>
            </a:r>
          </a:p>
          <a:p>
            <a:pPr lvl="1" eaLnBrk="1" hangingPunct="1">
              <a:spcBef>
                <a:spcPts val="624"/>
              </a:spcBef>
              <a:buFont typeface="Symbol" panose="05050102010706020507" pitchFamily="18" charset="2"/>
              <a:buChar char="-"/>
            </a:pPr>
            <a:r>
              <a:rPr lang="en-US" altLang="en-US" sz="2600" dirty="0">
                <a:latin typeface="+mn-lt"/>
              </a:rPr>
              <a:t>Test 6: Writing Samples</a:t>
            </a:r>
          </a:p>
          <a:p>
            <a:pPr lvl="1" eaLnBrk="1" hangingPunct="1">
              <a:spcBef>
                <a:spcPts val="624"/>
              </a:spcBef>
              <a:buFont typeface="Symbol" panose="05050102010706020507" pitchFamily="18" charset="2"/>
              <a:buChar char="-"/>
            </a:pPr>
            <a:r>
              <a:rPr lang="en-US" altLang="en-US" sz="2600" dirty="0">
                <a:latin typeface="+mn-lt"/>
              </a:rPr>
              <a:t>Test 11: Sentence Writing Fluency</a:t>
            </a:r>
          </a:p>
          <a:p>
            <a:pPr lvl="1" eaLnBrk="1" hangingPunct="1">
              <a:spcBef>
                <a:spcPts val="624"/>
              </a:spcBef>
              <a:buFont typeface="Symbol" panose="05050102010706020507" pitchFamily="18" charset="2"/>
              <a:buChar char="-"/>
            </a:pPr>
            <a:r>
              <a:rPr lang="en-US" altLang="en-US" sz="2600" dirty="0">
                <a:latin typeface="+mn-lt"/>
              </a:rPr>
              <a:t>Test 14: Editing</a:t>
            </a:r>
          </a:p>
          <a:p>
            <a:pPr lvl="1" eaLnBrk="1" hangingPunct="1">
              <a:spcBef>
                <a:spcPts val="624"/>
              </a:spcBef>
              <a:buFont typeface="Symbol" panose="05050102010706020507" pitchFamily="18" charset="2"/>
              <a:buChar char="-"/>
            </a:pPr>
            <a:r>
              <a:rPr lang="en-US" altLang="en-US" sz="2600" dirty="0">
                <a:latin typeface="+mn-lt"/>
              </a:rPr>
              <a:t>Test 16: Spelling of Sounds</a:t>
            </a:r>
          </a:p>
        </p:txBody>
      </p:sp>
      <p:sp>
        <p:nvSpPr>
          <p:cNvPr id="94212" name="Text Box 4"/>
          <p:cNvSpPr txBox="1">
            <a:spLocks noChangeArrowheads="1"/>
          </p:cNvSpPr>
          <p:nvPr/>
        </p:nvSpPr>
        <p:spPr bwMode="auto">
          <a:xfrm>
            <a:off x="4695825" y="238125"/>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Written Language</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9794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a:xfrm>
            <a:off x="4695825" y="-28575"/>
            <a:ext cx="5181600" cy="990600"/>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Visual Processing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Gv</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Cluster Composition</a:t>
            </a:r>
          </a:p>
        </p:txBody>
      </p:sp>
      <p:sp>
        <p:nvSpPr>
          <p:cNvPr id="173058" name="Rectangle 2"/>
          <p:cNvSpPr>
            <a:spLocks noGrp="1" noChangeArrowheads="1"/>
          </p:cNvSpPr>
          <p:nvPr>
            <p:ph sz="quarter" idx="1"/>
          </p:nvPr>
        </p:nvSpPr>
        <p:spPr>
          <a:xfrm>
            <a:off x="2322446" y="1909478"/>
            <a:ext cx="5602355" cy="1295400"/>
          </a:xfrm>
        </p:spPr>
        <p:txBody>
          <a:bodyPr/>
          <a:lstStyle/>
          <a:p>
            <a:pPr eaLnBrk="1" hangingPunct="1">
              <a:lnSpc>
                <a:spcPct val="90000"/>
              </a:lnSpc>
              <a:buFontTx/>
              <a:buNone/>
            </a:pPr>
            <a:r>
              <a:rPr lang="en-US" altLang="en-US" sz="2600" dirty="0"/>
              <a:t>Test 7: Visualization</a:t>
            </a:r>
          </a:p>
          <a:p>
            <a:pPr eaLnBrk="1" hangingPunct="1">
              <a:lnSpc>
                <a:spcPct val="90000"/>
              </a:lnSpc>
              <a:buFontTx/>
              <a:buNone/>
            </a:pPr>
            <a:r>
              <a:rPr lang="en-US" altLang="en-US" sz="2600" dirty="0"/>
              <a:t>Test 14: Picture Recognition</a:t>
            </a:r>
          </a:p>
        </p:txBody>
      </p:sp>
      <p:sp>
        <p:nvSpPr>
          <p:cNvPr id="173059" name="Text Box 4"/>
          <p:cNvSpPr txBox="1">
            <a:spLocks noChangeArrowheads="1"/>
          </p:cNvSpPr>
          <p:nvPr/>
        </p:nvSpPr>
        <p:spPr bwMode="auto">
          <a:xfrm>
            <a:off x="2017645" y="1223679"/>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IV </a:t>
            </a:r>
            <a:r>
              <a:rPr lang="en-US" altLang="en-US" sz="2800" i="1" dirty="0" err="1">
                <a:latin typeface="+mn-lt"/>
              </a:rPr>
              <a:t>Gv</a:t>
            </a:r>
            <a:r>
              <a:rPr lang="en-US" altLang="en-US" sz="2800" dirty="0">
                <a:latin typeface="+mn-lt"/>
              </a:rPr>
              <a:t> Cluster </a:t>
            </a:r>
          </a:p>
        </p:txBody>
      </p:sp>
      <p:sp>
        <p:nvSpPr>
          <p:cNvPr id="173060" name="Text Box 5"/>
          <p:cNvSpPr txBox="1">
            <a:spLocks noChangeArrowheads="1"/>
          </p:cNvSpPr>
          <p:nvPr/>
        </p:nvSpPr>
        <p:spPr bwMode="auto">
          <a:xfrm>
            <a:off x="2017645" y="3357279"/>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latin typeface="+mn-lt"/>
              </a:rPr>
              <a:t>WJ III </a:t>
            </a:r>
            <a:r>
              <a:rPr lang="en-US" altLang="en-US" sz="2800" i="1">
                <a:latin typeface="+mn-lt"/>
              </a:rPr>
              <a:t>Gv </a:t>
            </a:r>
            <a:r>
              <a:rPr lang="en-US" altLang="en-US" sz="2800">
                <a:latin typeface="+mn-lt"/>
              </a:rPr>
              <a:t>Cluster </a:t>
            </a:r>
          </a:p>
        </p:txBody>
      </p:sp>
      <p:sp>
        <p:nvSpPr>
          <p:cNvPr id="173061" name="Line 6"/>
          <p:cNvSpPr>
            <a:spLocks noChangeShapeType="1"/>
          </p:cNvSpPr>
          <p:nvPr/>
        </p:nvSpPr>
        <p:spPr bwMode="auto">
          <a:xfrm>
            <a:off x="2017645" y="3128678"/>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063" name="Rectangle 8"/>
          <p:cNvSpPr>
            <a:spLocks noChangeArrowheads="1"/>
          </p:cNvSpPr>
          <p:nvPr/>
        </p:nvSpPr>
        <p:spPr bwMode="auto">
          <a:xfrm>
            <a:off x="2246246" y="4043078"/>
            <a:ext cx="689775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2600" dirty="0">
                <a:latin typeface="+mn-lt"/>
              </a:rPr>
              <a:t>Test 3: Spatial Relations </a:t>
            </a:r>
            <a:r>
              <a:rPr lang="en-US" altLang="en-US" sz="2200" i="1" dirty="0">
                <a:latin typeface="+mn-lt"/>
              </a:rPr>
              <a:t>(subtest in Visualization)</a:t>
            </a:r>
          </a:p>
          <a:p>
            <a:pPr eaLnBrk="1" hangingPunct="1">
              <a:lnSpc>
                <a:spcPct val="90000"/>
              </a:lnSpc>
              <a:buFontTx/>
              <a:buNone/>
            </a:pPr>
            <a:r>
              <a:rPr lang="en-US" altLang="en-US" sz="2600" dirty="0">
                <a:latin typeface="+mn-lt"/>
              </a:rPr>
              <a:t>Test 13: Picture Recognition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6168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1962150" y="109602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ts val="0"/>
              </a:spcBef>
              <a:spcAft>
                <a:spcPts val="1400"/>
              </a:spcAft>
            </a:pPr>
            <a:r>
              <a:rPr lang="en-US" altLang="en-US" sz="2800" dirty="0">
                <a:latin typeface="+mn-lt"/>
              </a:rPr>
              <a:t>Provides 4 clusters to evaluate performance in written language</a:t>
            </a:r>
          </a:p>
          <a:p>
            <a:pPr lvl="1" eaLnBrk="1" hangingPunct="1">
              <a:lnSpc>
                <a:spcPct val="90000"/>
              </a:lnSpc>
              <a:spcBef>
                <a:spcPts val="624"/>
              </a:spcBef>
              <a:spcAft>
                <a:spcPts val="1400"/>
              </a:spcAft>
              <a:buFont typeface="Symbol" panose="05050102010706020507" pitchFamily="18" charset="2"/>
              <a:buChar char="-"/>
            </a:pPr>
            <a:r>
              <a:rPr lang="en-US" altLang="en-US" sz="2600" dirty="0">
                <a:latin typeface="+mn-lt"/>
              </a:rPr>
              <a:t>Written Language</a:t>
            </a:r>
          </a:p>
          <a:p>
            <a:pPr lvl="1" eaLnBrk="1" hangingPunct="1">
              <a:lnSpc>
                <a:spcPct val="90000"/>
              </a:lnSpc>
              <a:spcBef>
                <a:spcPts val="624"/>
              </a:spcBef>
              <a:spcAft>
                <a:spcPts val="1400"/>
              </a:spcAft>
              <a:buFont typeface="Symbol" panose="05050102010706020507" pitchFamily="18" charset="2"/>
              <a:buChar char="-"/>
            </a:pPr>
            <a:r>
              <a:rPr lang="en-US" altLang="en-US" sz="2600" dirty="0">
                <a:latin typeface="+mn-lt"/>
              </a:rPr>
              <a:t>Broad Written Language</a:t>
            </a:r>
          </a:p>
          <a:p>
            <a:pPr lvl="1" eaLnBrk="1" hangingPunct="1">
              <a:lnSpc>
                <a:spcPct val="90000"/>
              </a:lnSpc>
              <a:spcBef>
                <a:spcPts val="624"/>
              </a:spcBef>
              <a:spcAft>
                <a:spcPts val="1400"/>
              </a:spcAft>
              <a:buFont typeface="Symbol" panose="05050102010706020507" pitchFamily="18" charset="2"/>
              <a:buChar char="-"/>
            </a:pPr>
            <a:r>
              <a:rPr lang="en-US" altLang="en-US" sz="2600" dirty="0">
                <a:latin typeface="+mn-lt"/>
              </a:rPr>
              <a:t>Basic Writing Skills</a:t>
            </a:r>
          </a:p>
          <a:p>
            <a:pPr lvl="1" eaLnBrk="1" hangingPunct="1">
              <a:lnSpc>
                <a:spcPct val="90000"/>
              </a:lnSpc>
              <a:spcBef>
                <a:spcPts val="624"/>
              </a:spcBef>
              <a:spcAft>
                <a:spcPts val="1400"/>
              </a:spcAft>
              <a:buFont typeface="Symbol" panose="05050102010706020507" pitchFamily="18" charset="2"/>
              <a:buChar char="-"/>
            </a:pPr>
            <a:r>
              <a:rPr lang="en-US" altLang="en-US" sz="2600" dirty="0">
                <a:latin typeface="+mn-lt"/>
              </a:rPr>
              <a:t>Written Expression</a:t>
            </a:r>
          </a:p>
        </p:txBody>
      </p:sp>
      <p:sp>
        <p:nvSpPr>
          <p:cNvPr id="5" name="Text Box 4"/>
          <p:cNvSpPr txBox="1">
            <a:spLocks noChangeArrowheads="1"/>
          </p:cNvSpPr>
          <p:nvPr/>
        </p:nvSpPr>
        <p:spPr bwMode="auto">
          <a:xfrm>
            <a:off x="4695825" y="238125"/>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Written Language</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17855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3712948" y="427596"/>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Written Expression (</a:t>
            </a:r>
            <a:r>
              <a:rPr lang="en-US" altLang="en-US" sz="2800" b="1" i="1" dirty="0" err="1">
                <a:solidFill>
                  <a:srgbClr val="008000"/>
                </a:solidFill>
              </a:rPr>
              <a:t>Grw</a:t>
            </a:r>
            <a:r>
              <a:rPr lang="en-US" altLang="en-US" sz="2800" b="1" i="1" dirty="0">
                <a:solidFill>
                  <a:srgbClr val="008000"/>
                </a:solidFill>
              </a:rPr>
              <a:t>, </a:t>
            </a:r>
            <a:r>
              <a:rPr lang="en-US" altLang="en-US" sz="2800" b="1" i="1" dirty="0" err="1">
                <a:solidFill>
                  <a:srgbClr val="008000"/>
                </a:solidFill>
              </a:rPr>
              <a:t>Gs</a:t>
            </a:r>
            <a:r>
              <a:rPr lang="en-US" altLang="en-US" sz="2800" b="1" dirty="0">
                <a:solidFill>
                  <a:srgbClr val="008000"/>
                </a:solidFill>
              </a:rPr>
              <a:t>)</a:t>
            </a:r>
          </a:p>
        </p:txBody>
      </p:sp>
      <p:sp>
        <p:nvSpPr>
          <p:cNvPr id="123908" name="Rectangle 4"/>
          <p:cNvSpPr>
            <a:spLocks noChangeArrowheads="1"/>
          </p:cNvSpPr>
          <p:nvPr/>
        </p:nvSpPr>
        <p:spPr bwMode="auto">
          <a:xfrm>
            <a:off x="2363061" y="1927315"/>
            <a:ext cx="7391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5563" indent="-55563"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2800" dirty="0">
                <a:latin typeface="+mn-lt"/>
              </a:rPr>
              <a:t>2-test cluster measuring meaningful written expression and fluency (reading-writing [</a:t>
            </a:r>
            <a:r>
              <a:rPr lang="en-US" altLang="en-US" sz="2800" i="1" dirty="0" err="1">
                <a:latin typeface="+mn-lt"/>
              </a:rPr>
              <a:t>Grw</a:t>
            </a:r>
            <a:r>
              <a:rPr lang="en-US" altLang="en-US" sz="2800" dirty="0">
                <a:latin typeface="+mn-lt"/>
              </a:rPr>
              <a:t>] abilities) and cognitive processing speed (</a:t>
            </a:r>
            <a:r>
              <a:rPr lang="en-US" altLang="en-US" sz="2800" i="1" dirty="0" err="1">
                <a:latin typeface="+mn-lt"/>
              </a:rPr>
              <a:t>Gs</a:t>
            </a:r>
            <a:r>
              <a:rPr lang="en-US" altLang="en-US" sz="2800" dirty="0">
                <a:latin typeface="+mn-lt"/>
              </a:rPr>
              <a:t>) ability</a:t>
            </a:r>
          </a:p>
          <a:p>
            <a:pPr eaLnBrk="1" hangingPunct="1">
              <a:lnSpc>
                <a:spcPct val="30000"/>
              </a:lnSpc>
              <a:buFontTx/>
              <a:buNone/>
            </a:pPr>
            <a:endParaRPr lang="en-US" altLang="en-US" sz="2800" dirty="0">
              <a:latin typeface="+mn-lt"/>
            </a:endParaRPr>
          </a:p>
          <a:p>
            <a:pPr eaLnBrk="1" hangingPunct="1">
              <a:lnSpc>
                <a:spcPct val="90000"/>
              </a:lnSpc>
              <a:buFontTx/>
              <a:buNone/>
            </a:pPr>
            <a:r>
              <a:rPr lang="en-US" altLang="en-US" sz="2800" dirty="0">
                <a:latin typeface="+mn-lt"/>
              </a:rPr>
              <a:t>		Test 6:  Writing Samples</a:t>
            </a:r>
          </a:p>
          <a:p>
            <a:pPr eaLnBrk="1" hangingPunct="1">
              <a:lnSpc>
                <a:spcPct val="90000"/>
              </a:lnSpc>
              <a:buFontTx/>
              <a:buNone/>
            </a:pPr>
            <a:r>
              <a:rPr lang="en-US" altLang="en-US" sz="2800" dirty="0">
                <a:latin typeface="+mn-lt"/>
              </a:rPr>
              <a:t>		Test 11: Sentence Writing Fluency</a:t>
            </a:r>
          </a:p>
          <a:p>
            <a:pPr eaLnBrk="1" hangingPunct="1">
              <a:lnSpc>
                <a:spcPct val="90000"/>
              </a:lnSpc>
              <a:buFontTx/>
              <a:buNone/>
            </a:pPr>
            <a:endParaRPr lang="en-US" altLang="en-US" sz="2800" dirty="0">
              <a:latin typeface="+mn-lt"/>
            </a:endParaRPr>
          </a:p>
          <a:p>
            <a:pPr eaLnBrk="1" hangingPunct="1">
              <a:lnSpc>
                <a:spcPct val="90000"/>
              </a:lnSpc>
              <a:buFontTx/>
              <a:buNone/>
            </a:pPr>
            <a:r>
              <a:rPr lang="en-US" altLang="en-US" sz="2800" dirty="0">
                <a:latin typeface="+mn-lt"/>
              </a:rPr>
              <a:t>Median reliability: 	.91 (5–19)	.92 (adult)</a:t>
            </a:r>
          </a:p>
          <a:p>
            <a:pPr eaLnBrk="1" hangingPunct="1">
              <a:lnSpc>
                <a:spcPct val="90000"/>
              </a:lnSpc>
              <a:buFontTx/>
              <a:buNone/>
            </a:pPr>
            <a:endParaRPr lang="en-US" altLang="en-US" sz="2800" dirty="0"/>
          </a:p>
          <a:p>
            <a:pPr eaLnBrk="1" hangingPunct="1">
              <a:lnSpc>
                <a:spcPct val="90000"/>
              </a:lnSpc>
              <a:buFontTx/>
              <a:buNone/>
            </a:pPr>
            <a:endParaRPr lang="en-US" altLang="en-US" sz="2800" dirty="0"/>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16957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1946745" y="1090654"/>
            <a:ext cx="8382000" cy="485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latin typeface="+mn-lt"/>
              </a:rPr>
              <a:t>Includes 2 tests </a:t>
            </a:r>
          </a:p>
          <a:p>
            <a:pPr lvl="1" eaLnBrk="1" hangingPunct="1">
              <a:lnSpc>
                <a:spcPct val="90000"/>
              </a:lnSpc>
            </a:pPr>
            <a:r>
              <a:rPr lang="en-US" altLang="en-US" dirty="0">
                <a:latin typeface="+mn-lt"/>
              </a:rPr>
              <a:t>Test 7: Word Attack</a:t>
            </a:r>
          </a:p>
          <a:p>
            <a:pPr lvl="1" eaLnBrk="1" hangingPunct="1">
              <a:lnSpc>
                <a:spcPct val="90000"/>
              </a:lnSpc>
            </a:pPr>
            <a:r>
              <a:rPr lang="en-US" altLang="en-US" dirty="0">
                <a:latin typeface="+mn-lt"/>
              </a:rPr>
              <a:t>Test 16: Spelling of Sounds</a:t>
            </a:r>
          </a:p>
          <a:p>
            <a:pPr lvl="1" eaLnBrk="1" hangingPunct="1">
              <a:lnSpc>
                <a:spcPct val="90000"/>
              </a:lnSpc>
            </a:pPr>
            <a:endParaRPr lang="en-US" altLang="en-US" sz="1400" dirty="0">
              <a:latin typeface="+mn-lt"/>
            </a:endParaRPr>
          </a:p>
          <a:p>
            <a:pPr eaLnBrk="1" hangingPunct="1">
              <a:lnSpc>
                <a:spcPct val="90000"/>
              </a:lnSpc>
            </a:pPr>
            <a:r>
              <a:rPr lang="en-US" altLang="en-US" sz="2800" dirty="0">
                <a:latin typeface="+mn-lt"/>
              </a:rPr>
              <a:t>Yields 1 cluster: Phoneme-Grapheme Knowledge</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Requires both phonology and orthography</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Provides insight into examinee’s knowledge of sounds and symbols </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Median reliability:   .93 (5</a:t>
            </a:r>
            <a:r>
              <a:rPr lang="en-US" altLang="en-US" sz="2800" dirty="0"/>
              <a:t>–</a:t>
            </a:r>
            <a:r>
              <a:rPr lang="en-US" altLang="en-US" sz="2800" dirty="0">
                <a:latin typeface="+mn-lt"/>
              </a:rPr>
              <a:t>19)	.94 (adult)</a:t>
            </a:r>
          </a:p>
        </p:txBody>
      </p:sp>
      <p:sp>
        <p:nvSpPr>
          <p:cNvPr id="139268" name="Text Box 4"/>
          <p:cNvSpPr txBox="1">
            <a:spLocks noChangeArrowheads="1"/>
          </p:cNvSpPr>
          <p:nvPr/>
        </p:nvSpPr>
        <p:spPr bwMode="auto">
          <a:xfrm>
            <a:off x="3401198" y="382623"/>
            <a:ext cx="5791200"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spcBef>
                <a:spcPct val="50000"/>
              </a:spcBef>
              <a:buFontTx/>
              <a:buNone/>
            </a:pPr>
            <a:r>
              <a:rPr lang="en-US" altLang="en-US" sz="2800" b="1" dirty="0">
                <a:solidFill>
                  <a:srgbClr val="008000"/>
                </a:solidFill>
              </a:rPr>
              <a:t>Phoneme-Grapheme Knowledge</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422081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General Administration Points</a:t>
            </a:r>
            <a:endParaRPr lang="en-US" dirty="0"/>
          </a:p>
        </p:txBody>
      </p:sp>
      <p:sp>
        <p:nvSpPr>
          <p:cNvPr id="3" name="Content Placeholder 2"/>
          <p:cNvSpPr>
            <a:spLocks noGrp="1"/>
          </p:cNvSpPr>
          <p:nvPr>
            <p:ph sz="quarter" idx="1"/>
          </p:nvPr>
        </p:nvSpPr>
        <p:spPr/>
        <p:txBody>
          <a:bodyPr/>
          <a:lstStyle/>
          <a:p>
            <a:r>
              <a:rPr lang="en-US" dirty="0" smtClean="0"/>
              <a:t>Follow the standardized procedures for each test</a:t>
            </a:r>
          </a:p>
          <a:p>
            <a:r>
              <a:rPr lang="en-US" dirty="0" smtClean="0"/>
              <a:t>Use the suggested starting points</a:t>
            </a:r>
          </a:p>
          <a:p>
            <a:r>
              <a:rPr lang="en-US" dirty="0" smtClean="0"/>
              <a:t>Know the basal/ceiling rules for each test</a:t>
            </a:r>
          </a:p>
          <a:p>
            <a:r>
              <a:rPr lang="en-US" dirty="0" smtClean="0"/>
              <a:t>Know the pronunciation of all items</a:t>
            </a:r>
          </a:p>
          <a:p>
            <a:r>
              <a:rPr lang="en-US" dirty="0" smtClean="0"/>
              <a:t>Test by complete pages when items are visible on the examinee’s page</a:t>
            </a:r>
          </a:p>
          <a:p>
            <a:r>
              <a:rPr lang="en-US" dirty="0" smtClean="0"/>
              <a:t>Score the last response given</a:t>
            </a:r>
          </a:p>
          <a:p>
            <a:r>
              <a:rPr lang="en-US" dirty="0" smtClean="0"/>
              <a:t>Do not penalize for mispronunciations that are due to speech difficulties, regional, or dialect differences</a:t>
            </a:r>
            <a:endParaRPr lang="en-US" dirty="0"/>
          </a:p>
        </p:txBody>
      </p:sp>
      <p:sp>
        <p:nvSpPr>
          <p:cNvPr id="4" name="Footer Placeholder 3"/>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82827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and Incorrect Keys</a:t>
            </a:r>
            <a:endParaRPr lang="en-US" dirty="0"/>
          </a:p>
        </p:txBody>
      </p:sp>
      <p:sp>
        <p:nvSpPr>
          <p:cNvPr id="3" name="Content Placeholder 2"/>
          <p:cNvSpPr>
            <a:spLocks noGrp="1"/>
          </p:cNvSpPr>
          <p:nvPr>
            <p:ph sz="quarter" idx="1"/>
          </p:nvPr>
        </p:nvSpPr>
        <p:spPr/>
        <p:txBody>
          <a:bodyPr/>
          <a:lstStyle/>
          <a:p>
            <a:r>
              <a:rPr lang="en-US" dirty="0" smtClean="0"/>
              <a:t>Use judgement on responses that aren’t listed</a:t>
            </a:r>
          </a:p>
          <a:p>
            <a:r>
              <a:rPr lang="en-US" dirty="0" smtClean="0"/>
              <a:t>If can’t decide on two answers, score one as correct (1) and ones as incorrect (0)</a:t>
            </a:r>
          </a:p>
          <a:p>
            <a:r>
              <a:rPr lang="en-US" dirty="0" smtClean="0"/>
              <a:t>On a few tests, the correct keys contain the only right responses (e.g. spelling, spelling of sounds)</a:t>
            </a:r>
            <a:endParaRPr lang="en-US" dirty="0"/>
          </a:p>
        </p:txBody>
      </p:sp>
      <p:sp>
        <p:nvSpPr>
          <p:cNvPr id="4" name="Footer Placeholder 3"/>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89167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and Ceiling Rules</a:t>
            </a:r>
            <a:endParaRPr lang="en-US" dirty="0"/>
          </a:p>
        </p:txBody>
      </p:sp>
      <p:sp>
        <p:nvSpPr>
          <p:cNvPr id="3" name="Content Placeholder 2"/>
          <p:cNvSpPr>
            <a:spLocks noGrp="1"/>
          </p:cNvSpPr>
          <p:nvPr>
            <p:ph sz="quarter" idx="1"/>
          </p:nvPr>
        </p:nvSpPr>
        <p:spPr/>
        <p:txBody>
          <a:bodyPr/>
          <a:lstStyle/>
          <a:p>
            <a:r>
              <a:rPr lang="en-US" dirty="0" smtClean="0"/>
              <a:t>Provide guides for minimizing testing time</a:t>
            </a:r>
          </a:p>
          <a:p>
            <a:r>
              <a:rPr lang="en-US" dirty="0" smtClean="0"/>
              <a:t>Reduce frustration</a:t>
            </a:r>
          </a:p>
          <a:p>
            <a:r>
              <a:rPr lang="en-US" dirty="0" smtClean="0"/>
              <a:t>Allow estimates of the total score as if all of the items had been administered</a:t>
            </a:r>
          </a:p>
          <a:p>
            <a:r>
              <a:rPr lang="en-US" dirty="0" smtClean="0"/>
              <a:t>Basal: the lowest set of consecutive correct specified or item 1</a:t>
            </a:r>
          </a:p>
          <a:p>
            <a:r>
              <a:rPr lang="en-US" dirty="0" smtClean="0"/>
              <a:t>Celling: the highest set of consecutive incorrect responses specified or the last item</a:t>
            </a:r>
          </a:p>
          <a:p>
            <a:r>
              <a:rPr lang="en-US" dirty="0" smtClean="0"/>
              <a:t>Noted in both the Test Book and Test Record</a:t>
            </a:r>
            <a:endParaRPr lang="en-US" dirty="0"/>
          </a:p>
        </p:txBody>
      </p:sp>
      <p:sp>
        <p:nvSpPr>
          <p:cNvPr id="4" name="Footer Placeholder 3"/>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00448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Page Rule</a:t>
            </a:r>
            <a:endParaRPr lang="en-US" dirty="0"/>
          </a:p>
        </p:txBody>
      </p:sp>
      <p:sp>
        <p:nvSpPr>
          <p:cNvPr id="3" name="Content Placeholder 2"/>
          <p:cNvSpPr>
            <a:spLocks noGrp="1"/>
          </p:cNvSpPr>
          <p:nvPr>
            <p:ph sz="quarter" idx="1"/>
          </p:nvPr>
        </p:nvSpPr>
        <p:spPr/>
        <p:txBody>
          <a:bodyPr/>
          <a:lstStyle/>
          <a:p>
            <a:r>
              <a:rPr lang="en-US" dirty="0" smtClean="0"/>
              <a:t>Test by complete pages when stimulus items in the easel book are visible to the examinee</a:t>
            </a:r>
          </a:p>
          <a:p>
            <a:r>
              <a:rPr lang="en-US" dirty="0" smtClean="0"/>
              <a:t>Complete the page even if it appears a ceiling has been reached</a:t>
            </a:r>
          </a:p>
          <a:p>
            <a:r>
              <a:rPr lang="en-US" dirty="0" smtClean="0"/>
              <a:t>If the examinee gets and item correct in the process of completing the page, score the item “correct” and continue testing until a ceiling is reached, or the last item has been administered</a:t>
            </a:r>
            <a:endParaRPr lang="en-US" dirty="0"/>
          </a:p>
        </p:txBody>
      </p:sp>
      <p:sp>
        <p:nvSpPr>
          <p:cNvPr id="4" name="Footer Placeholder 3"/>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122748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172744" y="1908175"/>
            <a:ext cx="3810000" cy="3810000"/>
          </a:xfrm>
        </p:spPr>
      </p:pic>
      <p:sp>
        <p:nvSpPr>
          <p:cNvPr id="3" name="Footer Placeholder 2"/>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78477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lgn="ctr">
              <a:buNone/>
            </a:pPr>
            <a:r>
              <a:rPr lang="en-US" dirty="0"/>
              <a:t>Brenda de la Garza</a:t>
            </a:r>
          </a:p>
          <a:p>
            <a:pPr marL="0" indent="0" algn="ctr">
              <a:buNone/>
            </a:pPr>
            <a:r>
              <a:rPr lang="en-US" dirty="0"/>
              <a:t>Education Specialist</a:t>
            </a:r>
          </a:p>
          <a:p>
            <a:pPr marL="0" indent="0" algn="ctr">
              <a:buNone/>
            </a:pPr>
            <a:r>
              <a:rPr lang="en-US" dirty="0"/>
              <a:t>Special Education Program</a:t>
            </a:r>
          </a:p>
          <a:p>
            <a:pPr marL="0" indent="0" algn="ctr">
              <a:buNone/>
            </a:pPr>
            <a:r>
              <a:rPr lang="en-US" dirty="0"/>
              <a:t>School Improvement, Accountability and Compliance</a:t>
            </a:r>
          </a:p>
          <a:p>
            <a:pPr marL="0" indent="0" algn="ctr">
              <a:buNone/>
            </a:pPr>
            <a:r>
              <a:rPr lang="en-US" dirty="0"/>
              <a:t>Region One ESC</a:t>
            </a:r>
          </a:p>
          <a:p>
            <a:pPr marL="0" indent="0" algn="ctr">
              <a:buNone/>
            </a:pPr>
            <a:r>
              <a:rPr lang="en-US" dirty="0" smtClean="0">
                <a:hlinkClick r:id="rId3"/>
              </a:rPr>
              <a:t>bdelagarza@esc1.net</a:t>
            </a:r>
            <a:endParaRPr lang="en-US" dirty="0"/>
          </a:p>
          <a:p>
            <a:pPr marL="0" indent="0" algn="ctr">
              <a:buNone/>
            </a:pPr>
            <a:r>
              <a:rPr lang="en-US" dirty="0"/>
              <a:t>(956)984-6202</a:t>
            </a:r>
          </a:p>
          <a:p>
            <a:pPr marL="0" indent="0" algn="ctr">
              <a:buNone/>
            </a:pPr>
            <a:r>
              <a:rPr lang="en-US" dirty="0"/>
              <a:t>(956)266-0250</a:t>
            </a:r>
          </a:p>
        </p:txBody>
      </p:sp>
      <p:sp>
        <p:nvSpPr>
          <p:cNvPr id="4" name="Footer Placeholder 3"/>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840850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657600" y="-124998"/>
            <a:ext cx="6591300" cy="1143000"/>
          </a:xfrm>
        </p:spPr>
        <p:txBody>
          <a:bodyPr/>
          <a:lstStyle/>
          <a:p>
            <a:pPr algn="l" eaLnBrk="1" hangingPunct="1">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Cognitive Standard Battery </a:t>
            </a:r>
            <a:b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b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(Tests 1–10)</a:t>
            </a:r>
          </a:p>
        </p:txBody>
      </p:sp>
      <p:sp>
        <p:nvSpPr>
          <p:cNvPr id="14339" name="Rectangle 3"/>
          <p:cNvSpPr>
            <a:spLocks noGrp="1" noChangeArrowheads="1"/>
          </p:cNvSpPr>
          <p:nvPr>
            <p:ph sz="quarter" idx="1"/>
          </p:nvPr>
        </p:nvSpPr>
        <p:spPr>
          <a:xfrm>
            <a:off x="2232539" y="1564877"/>
            <a:ext cx="8229600" cy="4525963"/>
          </a:xfrm>
        </p:spPr>
        <p:txBody>
          <a:bodyPr/>
          <a:lstStyle/>
          <a:p>
            <a:pPr eaLnBrk="1" hangingPunct="1">
              <a:lnSpc>
                <a:spcPct val="80000"/>
              </a:lnSpc>
              <a:buFontTx/>
              <a:buNone/>
            </a:pPr>
            <a:r>
              <a:rPr lang="en-US" altLang="en-US" sz="2800" dirty="0"/>
              <a:t>Test 1: Oral Vocabulary (</a:t>
            </a:r>
            <a:r>
              <a:rPr lang="en-US" altLang="en-US" sz="2800" i="1" dirty="0" err="1"/>
              <a:t>Gc</a:t>
            </a:r>
            <a:r>
              <a:rPr lang="en-US" altLang="en-US" sz="2800" dirty="0"/>
              <a:t>)</a:t>
            </a:r>
          </a:p>
          <a:p>
            <a:pPr eaLnBrk="1" hangingPunct="1">
              <a:lnSpc>
                <a:spcPct val="80000"/>
              </a:lnSpc>
              <a:buFontTx/>
              <a:buNone/>
            </a:pPr>
            <a:r>
              <a:rPr lang="en-US" altLang="en-US" sz="2800" dirty="0"/>
              <a:t>Test 2: Number Series (</a:t>
            </a:r>
            <a:r>
              <a:rPr lang="en-US" altLang="en-US" sz="2800" i="1" dirty="0" err="1"/>
              <a:t>Gf</a:t>
            </a:r>
            <a:r>
              <a:rPr lang="en-US" altLang="en-US" sz="2800" dirty="0"/>
              <a:t>)</a:t>
            </a:r>
          </a:p>
          <a:p>
            <a:pPr eaLnBrk="1" hangingPunct="1">
              <a:lnSpc>
                <a:spcPct val="80000"/>
              </a:lnSpc>
              <a:buFontTx/>
              <a:buNone/>
            </a:pPr>
            <a:r>
              <a:rPr lang="en-US" altLang="en-US" sz="2800" dirty="0"/>
              <a:t>Test 3: Verbal Attention (</a:t>
            </a:r>
            <a:r>
              <a:rPr lang="en-US" altLang="en-US" sz="2800" i="1" dirty="0" err="1"/>
              <a:t>Gwm</a:t>
            </a:r>
            <a:r>
              <a:rPr lang="en-US" altLang="en-US" sz="2800" dirty="0"/>
              <a:t>)</a:t>
            </a:r>
          </a:p>
          <a:p>
            <a:pPr eaLnBrk="1" hangingPunct="1">
              <a:lnSpc>
                <a:spcPct val="80000"/>
              </a:lnSpc>
              <a:buFontTx/>
              <a:buNone/>
            </a:pPr>
            <a:r>
              <a:rPr lang="en-US" altLang="en-US" sz="2800" dirty="0"/>
              <a:t>Test 4: Letter-Pattern Matching (</a:t>
            </a:r>
            <a:r>
              <a:rPr lang="en-US" altLang="en-US" sz="2800" i="1" dirty="0" err="1"/>
              <a:t>Gs</a:t>
            </a:r>
            <a:r>
              <a:rPr lang="en-US" altLang="en-US" sz="2800" dirty="0"/>
              <a:t>)</a:t>
            </a:r>
          </a:p>
          <a:p>
            <a:pPr eaLnBrk="1" hangingPunct="1">
              <a:lnSpc>
                <a:spcPct val="80000"/>
              </a:lnSpc>
              <a:buFontTx/>
              <a:buNone/>
            </a:pPr>
            <a:r>
              <a:rPr lang="en-US" altLang="en-US" sz="2800" dirty="0"/>
              <a:t>Test 5: Phonological Processing (</a:t>
            </a:r>
            <a:r>
              <a:rPr lang="en-US" altLang="en-US" sz="2800" i="1" dirty="0"/>
              <a:t>Ga</a:t>
            </a:r>
            <a:r>
              <a:rPr lang="en-US" altLang="en-US" sz="2800" dirty="0"/>
              <a:t>)</a:t>
            </a:r>
          </a:p>
          <a:p>
            <a:pPr eaLnBrk="1" hangingPunct="1">
              <a:lnSpc>
                <a:spcPct val="80000"/>
              </a:lnSpc>
              <a:buFontTx/>
              <a:buNone/>
            </a:pPr>
            <a:r>
              <a:rPr lang="en-US" altLang="en-US" sz="2800" dirty="0"/>
              <a:t>Test 6: Story Recall (</a:t>
            </a:r>
            <a:r>
              <a:rPr lang="en-US" altLang="en-US" sz="2800" i="1" dirty="0" err="1"/>
              <a:t>Glr</a:t>
            </a:r>
            <a:r>
              <a:rPr lang="en-US" altLang="en-US" sz="2800" dirty="0"/>
              <a:t>)</a:t>
            </a:r>
          </a:p>
          <a:p>
            <a:pPr eaLnBrk="1" hangingPunct="1">
              <a:lnSpc>
                <a:spcPct val="80000"/>
              </a:lnSpc>
              <a:buFontTx/>
              <a:buNone/>
            </a:pPr>
            <a:r>
              <a:rPr lang="en-US" altLang="en-US" sz="2800" dirty="0"/>
              <a:t>Test 7: Visualization (</a:t>
            </a:r>
            <a:r>
              <a:rPr lang="en-US" altLang="en-US" sz="2800" i="1" dirty="0" err="1"/>
              <a:t>Gv</a:t>
            </a:r>
            <a:r>
              <a:rPr lang="en-US" altLang="en-US" sz="2800" dirty="0"/>
              <a:t>)</a:t>
            </a:r>
          </a:p>
          <a:p>
            <a:pPr eaLnBrk="1" hangingPunct="1">
              <a:lnSpc>
                <a:spcPct val="50000"/>
              </a:lnSpc>
              <a:buFontTx/>
              <a:buNone/>
            </a:pPr>
            <a:endParaRPr lang="en-US" altLang="en-US" sz="1800" dirty="0"/>
          </a:p>
          <a:p>
            <a:pPr eaLnBrk="1" hangingPunct="1">
              <a:lnSpc>
                <a:spcPct val="80000"/>
              </a:lnSpc>
              <a:buFontTx/>
              <a:buNone/>
            </a:pPr>
            <a:r>
              <a:rPr lang="en-US" altLang="en-US" sz="2800" dirty="0"/>
              <a:t>Test 8: General Information (</a:t>
            </a:r>
            <a:r>
              <a:rPr lang="en-US" altLang="en-US" sz="2800" i="1" dirty="0" err="1"/>
              <a:t>Gc</a:t>
            </a:r>
            <a:r>
              <a:rPr lang="en-US" altLang="en-US" sz="2800" dirty="0"/>
              <a:t>)</a:t>
            </a:r>
          </a:p>
          <a:p>
            <a:pPr eaLnBrk="1" hangingPunct="1">
              <a:lnSpc>
                <a:spcPct val="80000"/>
              </a:lnSpc>
              <a:buFontTx/>
              <a:buNone/>
            </a:pPr>
            <a:r>
              <a:rPr lang="en-US" altLang="en-US" sz="2800" dirty="0"/>
              <a:t>Test 9: Concept Formation (</a:t>
            </a:r>
            <a:r>
              <a:rPr lang="en-US" altLang="en-US" sz="2800" i="1" dirty="0" err="1"/>
              <a:t>Gf</a:t>
            </a:r>
            <a:r>
              <a:rPr lang="en-US" altLang="en-US" sz="2800" dirty="0"/>
              <a:t>)</a:t>
            </a:r>
          </a:p>
          <a:p>
            <a:pPr eaLnBrk="1" hangingPunct="1">
              <a:lnSpc>
                <a:spcPct val="80000"/>
              </a:lnSpc>
              <a:buFontTx/>
              <a:buNone/>
            </a:pPr>
            <a:r>
              <a:rPr lang="en-US" altLang="en-US" sz="2800" dirty="0"/>
              <a:t>Test 10: Numbers Reversed (</a:t>
            </a:r>
            <a:r>
              <a:rPr lang="en-US" altLang="en-US" sz="2800" i="1" dirty="0" err="1"/>
              <a:t>Gwm</a:t>
            </a:r>
            <a:r>
              <a:rPr lang="en-US" altLang="en-US" sz="2800" dirty="0"/>
              <a:t>)</a:t>
            </a:r>
          </a:p>
        </p:txBody>
      </p:sp>
      <p:sp>
        <p:nvSpPr>
          <p:cNvPr id="11" name="Rounded Rectangle 10"/>
          <p:cNvSpPr/>
          <p:nvPr/>
        </p:nvSpPr>
        <p:spPr>
          <a:xfrm>
            <a:off x="2060541" y="1471252"/>
            <a:ext cx="6127870" cy="3141426"/>
          </a:xfrm>
          <a:prstGeom prst="roundRect">
            <a:avLst/>
          </a:prstGeom>
          <a:noFill/>
          <a:ln w="38100">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8909308" y="2148516"/>
            <a:ext cx="1717505" cy="1786901"/>
          </a:xfrm>
          <a:prstGeom prst="roundRect">
            <a:avLst/>
          </a:prstGeom>
          <a:noFill/>
          <a:ln w="38100">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spcBef>
                <a:spcPct val="50000"/>
              </a:spcBef>
            </a:pPr>
            <a:r>
              <a:rPr lang="en-US" altLang="en-US" sz="2000" b="1" dirty="0">
                <a:solidFill>
                  <a:schemeClr val="tx1"/>
                </a:solidFill>
              </a:rPr>
              <a:t>GIA</a:t>
            </a:r>
          </a:p>
          <a:p>
            <a:pPr>
              <a:lnSpc>
                <a:spcPct val="80000"/>
              </a:lnSpc>
              <a:spcBef>
                <a:spcPct val="50000"/>
              </a:spcBef>
            </a:pPr>
            <a:r>
              <a:rPr lang="en-US" altLang="en-US" sz="2000" b="1" dirty="0">
                <a:solidFill>
                  <a:schemeClr val="tx1"/>
                </a:solidFill>
              </a:rPr>
              <a:t>Core Tests</a:t>
            </a:r>
          </a:p>
          <a:p>
            <a:pPr>
              <a:lnSpc>
                <a:spcPct val="80000"/>
              </a:lnSpc>
              <a:spcBef>
                <a:spcPct val="50000"/>
              </a:spcBef>
            </a:pPr>
            <a:r>
              <a:rPr lang="en-US" altLang="en-US" sz="2000" b="1" dirty="0">
                <a:solidFill>
                  <a:schemeClr val="tx1"/>
                </a:solidFill>
              </a:rPr>
              <a:t>Required for       Intra-Cog Variation</a:t>
            </a:r>
          </a:p>
        </p:txBody>
      </p:sp>
      <p:sp>
        <p:nvSpPr>
          <p:cNvPr id="13" name="Left Arrow 12"/>
          <p:cNvSpPr/>
          <p:nvPr/>
        </p:nvSpPr>
        <p:spPr>
          <a:xfrm>
            <a:off x="8188411" y="2828607"/>
            <a:ext cx="720896" cy="426719"/>
          </a:xfrm>
          <a:prstGeom prst="leftArrow">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86865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86201" y="76522"/>
            <a:ext cx="6781797" cy="1143000"/>
          </a:xfrm>
        </p:spPr>
        <p:txBody>
          <a:bodyPr/>
          <a:lstStyle/>
          <a:p>
            <a:pPr algn="l" eaLnBrk="1" hangingPunct="1">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General Intellectual Ability Options</a:t>
            </a:r>
          </a:p>
        </p:txBody>
      </p:sp>
      <p:sp>
        <p:nvSpPr>
          <p:cNvPr id="19459" name="Rectangle 3"/>
          <p:cNvSpPr>
            <a:spLocks noGrp="1" noChangeArrowheads="1"/>
          </p:cNvSpPr>
          <p:nvPr>
            <p:ph sz="quarter" idx="1"/>
          </p:nvPr>
        </p:nvSpPr>
        <p:spPr>
          <a:xfrm>
            <a:off x="1932060" y="1647230"/>
            <a:ext cx="8229600" cy="4525963"/>
          </a:xfrm>
        </p:spPr>
        <p:txBody>
          <a:bodyPr/>
          <a:lstStyle/>
          <a:p>
            <a:pPr>
              <a:lnSpc>
                <a:spcPct val="90000"/>
              </a:lnSpc>
            </a:pPr>
            <a:r>
              <a:rPr lang="en-US" altLang="en-US" sz="2800" dirty="0"/>
              <a:t>General Intellectual Ability (GIA)              </a:t>
            </a:r>
            <a:br>
              <a:rPr lang="en-US" altLang="en-US" sz="2800" dirty="0"/>
            </a:br>
            <a:r>
              <a:rPr lang="en-US" altLang="en-US" sz="2400" dirty="0"/>
              <a:t>Tests 1–7 (35–40 minutes)		                      </a:t>
            </a:r>
            <a:br>
              <a:rPr lang="en-US" altLang="en-US" sz="2400" dirty="0"/>
            </a:br>
            <a:r>
              <a:rPr lang="en-US" altLang="en-US" sz="2400" dirty="0"/>
              <a:t>Median reliability: .97		</a:t>
            </a:r>
          </a:p>
          <a:p>
            <a:pPr eaLnBrk="1" hangingPunct="1">
              <a:lnSpc>
                <a:spcPct val="90000"/>
              </a:lnSpc>
            </a:pPr>
            <a:endParaRPr lang="en-US" altLang="en-US" sz="1400" dirty="0"/>
          </a:p>
          <a:p>
            <a:pPr>
              <a:lnSpc>
                <a:spcPct val="90000"/>
              </a:lnSpc>
            </a:pPr>
            <a:r>
              <a:rPr lang="en-US" altLang="en-US" sz="2800" dirty="0"/>
              <a:t>Brief Intellectual Ability (BIA)                     </a:t>
            </a:r>
            <a:br>
              <a:rPr lang="en-US" altLang="en-US" sz="2800" dirty="0"/>
            </a:br>
            <a:r>
              <a:rPr lang="en-US" altLang="en-US" sz="2400" dirty="0"/>
              <a:t>Tests 1–3 (10–15 minutes)                                         </a:t>
            </a:r>
            <a:br>
              <a:rPr lang="en-US" altLang="en-US" sz="2400" dirty="0"/>
            </a:br>
            <a:r>
              <a:rPr lang="en-US" altLang="en-US" sz="2400" dirty="0"/>
              <a:t>Median reliability: .94</a:t>
            </a:r>
          </a:p>
          <a:p>
            <a:pPr eaLnBrk="1" hangingPunct="1">
              <a:lnSpc>
                <a:spcPct val="90000"/>
              </a:lnSpc>
            </a:pPr>
            <a:endParaRPr lang="en-US" altLang="en-US" sz="1400" dirty="0"/>
          </a:p>
          <a:p>
            <a:pPr>
              <a:lnSpc>
                <a:spcPct val="90000"/>
              </a:lnSpc>
            </a:pPr>
            <a:r>
              <a:rPr lang="en-US" altLang="en-US" sz="2800" i="1" dirty="0" err="1"/>
              <a:t>Gf-Gc</a:t>
            </a:r>
            <a:r>
              <a:rPr lang="en-US" altLang="en-US" sz="2800" dirty="0"/>
              <a:t> Composite                                           </a:t>
            </a:r>
            <a:br>
              <a:rPr lang="en-US" altLang="en-US" sz="2800" dirty="0"/>
            </a:br>
            <a:r>
              <a:rPr lang="en-US" altLang="en-US" sz="2400" dirty="0"/>
              <a:t>Tests 1, 2, 8, &amp; 9  (15–20 minutes)                            </a:t>
            </a:r>
            <a:br>
              <a:rPr lang="en-US" altLang="en-US" sz="2400" dirty="0"/>
            </a:br>
            <a:r>
              <a:rPr lang="en-US" altLang="en-US" sz="2400" dirty="0"/>
              <a:t>Median reliability:  .95</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58062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686300" y="273828"/>
            <a:ext cx="5943598" cy="678672"/>
          </a:xfrm>
        </p:spPr>
        <p:txBody>
          <a:bodyPr/>
          <a:lstStyle/>
          <a:p>
            <a:pPr algn="l" eaLnBrk="1" hangingPunct="1">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Comprehension-Knowledge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Gc</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t>
            </a:r>
          </a:p>
        </p:txBody>
      </p:sp>
      <p:sp>
        <p:nvSpPr>
          <p:cNvPr id="29698" name="Rectangle 3"/>
          <p:cNvSpPr>
            <a:spLocks noGrp="1" noChangeArrowheads="1"/>
          </p:cNvSpPr>
          <p:nvPr>
            <p:ph sz="quarter" idx="1"/>
          </p:nvPr>
        </p:nvSpPr>
        <p:spPr>
          <a:xfrm>
            <a:off x="1888909" y="1335260"/>
            <a:ext cx="8229600" cy="4525963"/>
          </a:xfrm>
        </p:spPr>
        <p:txBody>
          <a:bodyPr/>
          <a:lstStyle/>
          <a:p>
            <a:pPr eaLnBrk="1" hangingPunct="1"/>
            <a:r>
              <a:rPr lang="en-US" altLang="en-US" sz="2800" dirty="0"/>
              <a:t>Test 1: Oral Vocabulary</a:t>
            </a:r>
          </a:p>
          <a:p>
            <a:pPr eaLnBrk="1" hangingPunct="1"/>
            <a:r>
              <a:rPr lang="en-US" altLang="en-US" sz="2800" dirty="0"/>
              <a:t>Test 8: General Information (was in WJ III)</a:t>
            </a:r>
          </a:p>
        </p:txBody>
      </p:sp>
      <p:pic>
        <p:nvPicPr>
          <p:cNvPr id="29700" name="Picture 13" descr="MC90043805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946" y="3499022"/>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5"/>
          <p:cNvSpPr>
            <a:spLocks noChangeArrowheads="1"/>
          </p:cNvSpPr>
          <p:nvPr/>
        </p:nvSpPr>
        <p:spPr bwMode="auto">
          <a:xfrm>
            <a:off x="1960662" y="2552066"/>
            <a:ext cx="512618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dirty="0">
                <a:latin typeface="+mn-lt"/>
              </a:rPr>
              <a:t>Other </a:t>
            </a:r>
            <a:r>
              <a:rPr lang="en-US" altLang="en-US" sz="2800" i="1" dirty="0" err="1">
                <a:latin typeface="+mn-lt"/>
              </a:rPr>
              <a:t>Gc</a:t>
            </a:r>
            <a:r>
              <a:rPr lang="en-US" altLang="en-US" sz="2800" dirty="0">
                <a:latin typeface="+mn-lt"/>
              </a:rPr>
              <a:t> tests</a:t>
            </a:r>
          </a:p>
          <a:p>
            <a:pPr eaLnBrk="1" hangingPunct="1">
              <a:spcBef>
                <a:spcPct val="0"/>
              </a:spcBef>
              <a:buFontTx/>
              <a:buNone/>
            </a:pPr>
            <a:r>
              <a:rPr lang="en-US" altLang="en-US" sz="2800" dirty="0">
                <a:latin typeface="+mn-lt"/>
              </a:rPr>
              <a:t>OL Test 1: Picture Vocabulary</a:t>
            </a:r>
          </a:p>
        </p:txBody>
      </p:sp>
      <p:sp>
        <p:nvSpPr>
          <p:cNvPr id="12" name="Rounded Rectangle 11"/>
          <p:cNvSpPr/>
          <p:nvPr/>
        </p:nvSpPr>
        <p:spPr>
          <a:xfrm>
            <a:off x="1960662" y="3942308"/>
            <a:ext cx="4341285" cy="1918915"/>
          </a:xfrm>
          <a:prstGeom prst="roundRect">
            <a:avLst/>
          </a:prstGeom>
          <a:solidFill>
            <a:schemeClr val="bg1"/>
          </a:solidFill>
          <a:ln w="38100">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altLang="en-US" sz="2400" dirty="0">
                <a:solidFill>
                  <a:schemeClr val="tx1"/>
                </a:solidFill>
              </a:rPr>
              <a:t>Important for academic success, across domains and ages</a:t>
            </a:r>
          </a:p>
          <a:p>
            <a:pPr>
              <a:spcBef>
                <a:spcPct val="50000"/>
              </a:spcBef>
            </a:pPr>
            <a:r>
              <a:rPr lang="en-US" altLang="en-US" sz="2400" dirty="0">
                <a:solidFill>
                  <a:schemeClr val="tx1"/>
                </a:solidFill>
              </a:rPr>
              <a:t>Strong </a:t>
            </a:r>
            <a:r>
              <a:rPr lang="en-US" altLang="en-US" sz="2400" i="1" dirty="0">
                <a:solidFill>
                  <a:schemeClr val="tx1"/>
                </a:solidFill>
              </a:rPr>
              <a:t>g</a:t>
            </a:r>
            <a:r>
              <a:rPr lang="en-US" altLang="en-US" sz="2400" dirty="0">
                <a:solidFill>
                  <a:schemeClr val="tx1"/>
                </a:solidFill>
              </a:rPr>
              <a:t> loading:   .74</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15974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sz="quarter" idx="1"/>
          </p:nvPr>
        </p:nvSpPr>
        <p:spPr>
          <a:xfrm>
            <a:off x="1726114" y="1396887"/>
            <a:ext cx="8534400" cy="4666162"/>
          </a:xfrm>
        </p:spPr>
        <p:txBody>
          <a:bodyPr/>
          <a:lstStyle/>
          <a:p>
            <a:pPr eaLnBrk="1" hangingPunct="1"/>
            <a:r>
              <a:rPr lang="en-US" altLang="en-US" sz="2800" dirty="0"/>
              <a:t>Both subtests must be administered.</a:t>
            </a:r>
          </a:p>
          <a:p>
            <a:pPr eaLnBrk="1" hangingPunct="1"/>
            <a:endParaRPr lang="en-US" altLang="en-US" sz="1400" dirty="0"/>
          </a:p>
          <a:p>
            <a:pPr eaLnBrk="1" hangingPunct="1"/>
            <a:r>
              <a:rPr lang="en-US" altLang="en-US" sz="2800" dirty="0"/>
              <a:t>Basal/Ceiling rules apply to each subtest: </a:t>
            </a:r>
            <a:r>
              <a:rPr lang="en-US" altLang="en-US" sz="2800" i="1" dirty="0"/>
              <a:t>(test</a:t>
            </a:r>
            <a:r>
              <a:rPr lang="en-US" altLang="en-US" sz="2800" dirty="0"/>
              <a:t> </a:t>
            </a:r>
            <a:r>
              <a:rPr lang="en-US" altLang="en-US" sz="2800" i="1" dirty="0"/>
              <a:t>by complete pages)</a:t>
            </a:r>
          </a:p>
          <a:p>
            <a:pPr lvl="1">
              <a:spcBef>
                <a:spcPts val="624"/>
              </a:spcBef>
              <a:buFont typeface="Arial" panose="020B0604020202020204" pitchFamily="34" charset="0"/>
              <a:buChar char="‒"/>
            </a:pPr>
            <a:r>
              <a:rPr lang="en-US" altLang="en-US" dirty="0" smtClean="0"/>
              <a:t>6 lowest correct or Item 1</a:t>
            </a:r>
          </a:p>
          <a:p>
            <a:pPr lvl="1">
              <a:spcBef>
                <a:spcPts val="624"/>
              </a:spcBef>
              <a:buFont typeface="Arial" panose="020B0604020202020204" pitchFamily="34" charset="0"/>
              <a:buChar char="‒"/>
            </a:pPr>
            <a:r>
              <a:rPr lang="en-US" altLang="en-US" dirty="0" smtClean="0"/>
              <a:t>6 highest incorrect or last item</a:t>
            </a:r>
          </a:p>
          <a:p>
            <a:pPr lvl="1" eaLnBrk="1" hangingPunct="1"/>
            <a:endParaRPr lang="en-US" altLang="en-US" sz="1400" dirty="0"/>
          </a:p>
          <a:p>
            <a:pPr eaLnBrk="1" hangingPunct="1"/>
            <a:r>
              <a:rPr lang="en-US" altLang="en-US" sz="2800" dirty="0"/>
              <a:t>Expanded correct and incorrect keys</a:t>
            </a:r>
          </a:p>
          <a:p>
            <a:pPr eaLnBrk="1" hangingPunct="1"/>
            <a:endParaRPr lang="en-US" altLang="en-US" sz="1400" dirty="0"/>
          </a:p>
          <a:p>
            <a:pPr eaLnBrk="1" hangingPunct="1"/>
            <a:r>
              <a:rPr lang="en-US" altLang="en-US" sz="2800" dirty="0"/>
              <a:t>Test modified from WJ III COG (Verbal Comprehension): 2 subtests instead of 4</a:t>
            </a:r>
          </a:p>
          <a:p>
            <a:pPr marL="0" indent="0">
              <a:buNone/>
            </a:pPr>
            <a:r>
              <a:rPr lang="en-US" altLang="en-US" sz="2800" dirty="0" smtClean="0">
                <a:solidFill>
                  <a:srgbClr val="00B0F0"/>
                </a:solidFill>
              </a:rPr>
              <a:t>VIDEO</a:t>
            </a:r>
            <a:endParaRPr lang="en-US" altLang="en-US" sz="2800" dirty="0">
              <a:solidFill>
                <a:srgbClr val="00B0F0"/>
              </a:solidFill>
            </a:endParaRPr>
          </a:p>
        </p:txBody>
      </p:sp>
      <p:sp>
        <p:nvSpPr>
          <p:cNvPr id="92163" name="Rectangle 3"/>
          <p:cNvSpPr>
            <a:spLocks noChangeArrowheads="1"/>
          </p:cNvSpPr>
          <p:nvPr/>
        </p:nvSpPr>
        <p:spPr bwMode="auto">
          <a:xfrm>
            <a:off x="4695825" y="-19372"/>
            <a:ext cx="5943600" cy="100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 Oral Vocabulary</a:t>
            </a:r>
            <a:b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b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1A Synonyms, 1B Antonyms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54055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20" name="Rectangle 4"/>
          <p:cNvSpPr>
            <a:spLocks noChangeArrowheads="1"/>
          </p:cNvSpPr>
          <p:nvPr/>
        </p:nvSpPr>
        <p:spPr bwMode="auto">
          <a:xfrm>
            <a:off x="4705350" y="-76200"/>
            <a:ext cx="5562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1A: Oral Vocabulary–Synonyms</a:t>
            </a:r>
          </a:p>
        </p:txBody>
      </p:sp>
      <p:pic>
        <p:nvPicPr>
          <p:cNvPr id="32771"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1605"/>
          <a:stretch/>
        </p:blipFill>
        <p:spPr bwMode="auto">
          <a:xfrm>
            <a:off x="1741839" y="1468395"/>
            <a:ext cx="8774227"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3422430" y="5659396"/>
            <a:ext cx="5257800" cy="637431"/>
          </a:xfrm>
          <a:prstGeom prst="roundRect">
            <a:avLst/>
          </a:prstGeom>
          <a:solidFill>
            <a:schemeClr val="bg1"/>
          </a:solidFill>
          <a:ln w="38100">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800" i="1" dirty="0" err="1">
                <a:solidFill>
                  <a:schemeClr val="tx1"/>
                </a:solidFill>
              </a:rPr>
              <a:t>Gc</a:t>
            </a:r>
            <a:r>
              <a:rPr lang="en-US" altLang="en-US" sz="2800" dirty="0">
                <a:solidFill>
                  <a:schemeClr val="tx1"/>
                </a:solidFill>
              </a:rPr>
              <a:t>-VL  (Lexical Knowledge)</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48947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362" y="1563679"/>
            <a:ext cx="8737600" cy="2983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4705350" y="-76200"/>
            <a:ext cx="5410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1B: Oral Vocabulary–Antonyms</a:t>
            </a:r>
          </a:p>
        </p:txBody>
      </p:sp>
      <p:sp>
        <p:nvSpPr>
          <p:cNvPr id="11" name="Rounded Rectangle 10"/>
          <p:cNvSpPr/>
          <p:nvPr/>
        </p:nvSpPr>
        <p:spPr>
          <a:xfrm>
            <a:off x="3453420" y="5461688"/>
            <a:ext cx="5257800" cy="637431"/>
          </a:xfrm>
          <a:prstGeom prst="roundRect">
            <a:avLst/>
          </a:prstGeom>
          <a:solidFill>
            <a:schemeClr val="bg1"/>
          </a:solidFill>
          <a:ln w="38100">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800" i="1" dirty="0" err="1">
                <a:solidFill>
                  <a:schemeClr val="tx1"/>
                </a:solidFill>
              </a:rPr>
              <a:t>Gc</a:t>
            </a:r>
            <a:r>
              <a:rPr lang="en-US" altLang="en-US" sz="2800" dirty="0">
                <a:solidFill>
                  <a:schemeClr val="tx1"/>
                </a:solidFill>
              </a:rPr>
              <a:t>-VL  (Lexical Knowledge)</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34406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xfrm>
            <a:off x="4695825" y="227956"/>
            <a:ext cx="5943598" cy="724545"/>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Fluid Reasoning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Gf</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7890" name="Rectangle 2"/>
          <p:cNvSpPr>
            <a:spLocks noGrp="1" noChangeArrowheads="1"/>
          </p:cNvSpPr>
          <p:nvPr>
            <p:ph sz="quarter" idx="1"/>
          </p:nvPr>
        </p:nvSpPr>
        <p:spPr>
          <a:xfrm>
            <a:off x="1709638" y="1392924"/>
            <a:ext cx="8229600" cy="4525963"/>
          </a:xfrm>
        </p:spPr>
        <p:txBody>
          <a:bodyPr/>
          <a:lstStyle/>
          <a:p>
            <a:pPr eaLnBrk="1" hangingPunct="1"/>
            <a:r>
              <a:rPr lang="en-US" altLang="en-US" sz="2800" dirty="0"/>
              <a:t>Test 2: Number Series</a:t>
            </a:r>
          </a:p>
          <a:p>
            <a:pPr eaLnBrk="1" hangingPunct="1"/>
            <a:r>
              <a:rPr lang="en-US" altLang="en-US" sz="2800" dirty="0"/>
              <a:t>Test 9: Concept Formation (was in WJ III)</a:t>
            </a:r>
          </a:p>
          <a:p>
            <a:pPr eaLnBrk="1" hangingPunct="1">
              <a:buFontTx/>
              <a:buNone/>
            </a:pPr>
            <a:endParaRPr lang="en-US" altLang="en-US" sz="1400" dirty="0"/>
          </a:p>
          <a:p>
            <a:pPr eaLnBrk="1" hangingPunct="1">
              <a:buFontTx/>
              <a:buNone/>
            </a:pPr>
            <a:r>
              <a:rPr lang="en-US" altLang="en-US" sz="2800" dirty="0"/>
              <a:t>Other </a:t>
            </a:r>
            <a:r>
              <a:rPr lang="en-US" altLang="en-US" sz="2800" i="1" dirty="0" err="1"/>
              <a:t>Gf</a:t>
            </a:r>
            <a:r>
              <a:rPr lang="en-US" altLang="en-US" sz="2800" dirty="0"/>
              <a:t> tests</a:t>
            </a:r>
          </a:p>
          <a:p>
            <a:pPr eaLnBrk="1" hangingPunct="1"/>
            <a:r>
              <a:rPr lang="en-US" altLang="en-US" sz="2800" dirty="0"/>
              <a:t>Test 15: Analysis-Synthesis (was in WJ III)</a:t>
            </a:r>
            <a:endParaRPr lang="en-US" altLang="en-US" sz="2800" i="1" dirty="0"/>
          </a:p>
        </p:txBody>
      </p:sp>
      <p:pic>
        <p:nvPicPr>
          <p:cNvPr id="37892" name="Picture 5" descr="MP900442237[1]"/>
          <p:cNvPicPr>
            <a:picLocks noChangeAspect="1" noChangeArrowheads="1"/>
          </p:cNvPicPr>
          <p:nvPr/>
        </p:nvPicPr>
        <p:blipFill>
          <a:blip r:embed="rId3">
            <a:extLst>
              <a:ext uri="{28A0092B-C50C-407E-A947-70E740481C1C}">
                <a14:useLocalDpi xmlns:a14="http://schemas.microsoft.com/office/drawing/2010/main" val="0"/>
              </a:ext>
            </a:extLst>
          </a:blip>
          <a:srcRect l="17218" t="24152" r="19205"/>
          <a:stretch>
            <a:fillRect/>
          </a:stretch>
        </p:blipFill>
        <p:spPr bwMode="auto">
          <a:xfrm>
            <a:off x="9458323" y="1464276"/>
            <a:ext cx="23622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793789" y="4149302"/>
            <a:ext cx="5292916" cy="1998184"/>
          </a:xfrm>
          <a:prstGeom prst="roundRect">
            <a:avLst/>
          </a:prstGeom>
          <a:solidFill>
            <a:schemeClr val="bg1"/>
          </a:solidFill>
          <a:ln w="38100">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Bef>
                <a:spcPct val="50000"/>
              </a:spcBef>
            </a:pPr>
            <a:r>
              <a:rPr lang="en-US" altLang="en-US" sz="2800" dirty="0">
                <a:solidFill>
                  <a:schemeClr val="tx1"/>
                </a:solidFill>
              </a:rPr>
              <a:t>Important for academic success, especially applying skills</a:t>
            </a:r>
          </a:p>
          <a:p>
            <a:pPr>
              <a:lnSpc>
                <a:spcPct val="90000"/>
              </a:lnSpc>
              <a:spcBef>
                <a:spcPct val="50000"/>
              </a:spcBef>
            </a:pPr>
            <a:r>
              <a:rPr lang="en-US" altLang="en-US" sz="2800" dirty="0">
                <a:solidFill>
                  <a:schemeClr val="tx1"/>
                </a:solidFill>
              </a:rPr>
              <a:t>Strong </a:t>
            </a:r>
            <a:r>
              <a:rPr lang="en-US" altLang="en-US" sz="2800" i="1" dirty="0">
                <a:solidFill>
                  <a:schemeClr val="tx1"/>
                </a:solidFill>
              </a:rPr>
              <a:t>g</a:t>
            </a:r>
            <a:r>
              <a:rPr lang="en-US" altLang="en-US" sz="2800" dirty="0">
                <a:solidFill>
                  <a:schemeClr val="tx1"/>
                </a:solidFill>
              </a:rPr>
              <a:t> loading:   .78</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89543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Gain understanding of the changes on the WJ IV</a:t>
            </a:r>
          </a:p>
          <a:p>
            <a:r>
              <a:rPr lang="en-US" dirty="0" smtClean="0"/>
              <a:t>Overview of the new tests</a:t>
            </a:r>
          </a:p>
        </p:txBody>
      </p:sp>
      <p:sp>
        <p:nvSpPr>
          <p:cNvPr id="4" name="Footer Placeholder 3"/>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301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xfrm>
            <a:off x="4705350" y="228601"/>
            <a:ext cx="5962648" cy="648345"/>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2: Number Series</a:t>
            </a:r>
          </a:p>
        </p:txBody>
      </p:sp>
      <p:sp>
        <p:nvSpPr>
          <p:cNvPr id="39938" name="Rectangle 3"/>
          <p:cNvSpPr>
            <a:spLocks noGrp="1" noChangeArrowheads="1"/>
          </p:cNvSpPr>
          <p:nvPr>
            <p:ph sz="quarter" idx="1"/>
          </p:nvPr>
        </p:nvSpPr>
        <p:spPr>
          <a:xfrm>
            <a:off x="1973250" y="722871"/>
            <a:ext cx="7094551" cy="4525963"/>
          </a:xfrm>
        </p:spPr>
        <p:txBody>
          <a:bodyPr/>
          <a:lstStyle/>
          <a:p>
            <a:pPr eaLnBrk="1" hangingPunct="1"/>
            <a:endParaRPr lang="en-US" altLang="en-US" sz="2800" dirty="0"/>
          </a:p>
          <a:p>
            <a:pPr eaLnBrk="1" hangingPunct="1"/>
            <a:r>
              <a:rPr lang="en-US" altLang="en-US" sz="2800" dirty="0"/>
              <a:t>Basal/Ceiling rules:</a:t>
            </a:r>
          </a:p>
          <a:p>
            <a:pPr lvl="1" eaLnBrk="1" hangingPunct="1"/>
            <a:r>
              <a:rPr lang="en-US" altLang="en-US" sz="2600" dirty="0"/>
              <a:t>5 lowest correct or Item 1</a:t>
            </a:r>
          </a:p>
          <a:p>
            <a:pPr lvl="1" eaLnBrk="1" hangingPunct="1"/>
            <a:r>
              <a:rPr lang="en-US" altLang="en-US" sz="2600" dirty="0"/>
              <a:t>5 highest incorrect or last item</a:t>
            </a:r>
          </a:p>
          <a:p>
            <a:pPr lvl="1" eaLnBrk="1" hangingPunct="1"/>
            <a:endParaRPr lang="en-US" altLang="en-US" sz="1400" dirty="0"/>
          </a:p>
          <a:p>
            <a:pPr eaLnBrk="1" hangingPunct="1"/>
            <a:r>
              <a:rPr lang="en-US" altLang="en-US" sz="2800" dirty="0"/>
              <a:t>Provide worksheet and pencil when directed.</a:t>
            </a:r>
          </a:p>
          <a:p>
            <a:pPr eaLnBrk="1" hangingPunct="1"/>
            <a:endParaRPr lang="en-US" altLang="en-US" sz="1400" dirty="0"/>
          </a:p>
          <a:p>
            <a:pPr eaLnBrk="1" hangingPunct="1"/>
            <a:r>
              <a:rPr lang="en-US" altLang="en-US" sz="2800" dirty="0"/>
              <a:t>Monitor response time </a:t>
            </a:r>
            <a:r>
              <a:rPr lang="en-US" altLang="en-US" sz="2400" i="1" dirty="0"/>
              <a:t>(1 minute per item).</a:t>
            </a:r>
          </a:p>
          <a:p>
            <a:pPr eaLnBrk="1" hangingPunct="1"/>
            <a:endParaRPr lang="en-US" altLang="en-US" sz="1400" i="1" dirty="0"/>
          </a:p>
          <a:p>
            <a:pPr eaLnBrk="1" hangingPunct="1"/>
            <a:r>
              <a:rPr lang="en-US" altLang="en-US" sz="2800" dirty="0"/>
              <a:t>Number Series was in the WJ III COG DS.</a:t>
            </a:r>
          </a:p>
        </p:txBody>
      </p:sp>
      <p:sp>
        <p:nvSpPr>
          <p:cNvPr id="10" name="Rounded Rectangle 9"/>
          <p:cNvSpPr/>
          <p:nvPr/>
        </p:nvSpPr>
        <p:spPr>
          <a:xfrm>
            <a:off x="3516312" y="5428555"/>
            <a:ext cx="5292916" cy="1267777"/>
          </a:xfrm>
          <a:prstGeom prst="roundRect">
            <a:avLst/>
          </a:prstGeom>
          <a:solidFill>
            <a:schemeClr val="bg1"/>
          </a:solidFill>
          <a:ln w="38100">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400" i="1" dirty="0" err="1">
                <a:solidFill>
                  <a:schemeClr val="tx1"/>
                </a:solidFill>
              </a:rPr>
              <a:t>Gf</a:t>
            </a:r>
            <a:r>
              <a:rPr lang="en-US" altLang="en-US" sz="2400" dirty="0">
                <a:solidFill>
                  <a:schemeClr val="tx1"/>
                </a:solidFill>
              </a:rPr>
              <a:t>-RQ (Quantitative Reasoning)</a:t>
            </a:r>
          </a:p>
          <a:p>
            <a:pPr algn="ctr">
              <a:spcBef>
                <a:spcPct val="50000"/>
              </a:spcBef>
            </a:pPr>
            <a:r>
              <a:rPr lang="en-US" altLang="en-US" sz="2400" i="1" dirty="0" err="1">
                <a:solidFill>
                  <a:schemeClr val="tx1"/>
                </a:solidFill>
              </a:rPr>
              <a:t>Gf</a:t>
            </a:r>
            <a:r>
              <a:rPr lang="en-US" altLang="en-US" sz="2400" dirty="0">
                <a:solidFill>
                  <a:schemeClr val="tx1"/>
                </a:solidFill>
              </a:rPr>
              <a:t>-I (Inductive Reasoning)</a:t>
            </a:r>
          </a:p>
        </p:txBody>
      </p:sp>
      <p:sp>
        <p:nvSpPr>
          <p:cNvPr id="2" name="TextBox 1"/>
          <p:cNvSpPr txBox="1"/>
          <p:nvPr/>
        </p:nvSpPr>
        <p:spPr>
          <a:xfrm>
            <a:off x="1973250" y="5693111"/>
            <a:ext cx="1230312" cy="738664"/>
          </a:xfrm>
          <a:prstGeom prst="rect">
            <a:avLst/>
          </a:prstGeom>
          <a:noFill/>
        </p:spPr>
        <p:txBody>
          <a:bodyPr wrap="square" rtlCol="0">
            <a:spAutoFit/>
          </a:bodyPr>
          <a:lstStyle/>
          <a:p>
            <a:r>
              <a:rPr lang="en-US" altLang="en-US" sz="2400" dirty="0">
                <a:solidFill>
                  <a:srgbClr val="00B0F0"/>
                </a:solidFill>
              </a:rPr>
              <a:t>VIDEO</a:t>
            </a:r>
          </a:p>
          <a:p>
            <a:endParaRPr lang="en-US" dirty="0"/>
          </a:p>
        </p:txBody>
      </p:sp>
      <p:sp>
        <p:nvSpPr>
          <p:cNvPr id="3" name="Footer Placeholder 2"/>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4048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2141838" y="1541336"/>
            <a:ext cx="8037526" cy="3336898"/>
            <a:chOff x="609600" y="1195347"/>
            <a:chExt cx="8037526" cy="3336898"/>
          </a:xfrm>
        </p:grpSpPr>
        <p:pic>
          <p:nvPicPr>
            <p:cNvPr id="40962" name="Picture 5"/>
            <p:cNvPicPr>
              <a:picLocks noChangeAspect="1" noChangeArrowheads="1"/>
            </p:cNvPicPr>
            <p:nvPr/>
          </p:nvPicPr>
          <p:blipFill>
            <a:blip r:embed="rId2">
              <a:extLst>
                <a:ext uri="{28A0092B-C50C-407E-A947-70E740481C1C}">
                  <a14:useLocalDpi xmlns:a14="http://schemas.microsoft.com/office/drawing/2010/main" val="0"/>
                </a:ext>
              </a:extLst>
            </a:blip>
            <a:srcRect r="37074" b="15543"/>
            <a:stretch>
              <a:fillRect/>
            </a:stretch>
          </p:blipFill>
          <p:spPr bwMode="auto">
            <a:xfrm>
              <a:off x="609600" y="1195347"/>
              <a:ext cx="62484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l="62926" t="16422" b="24927"/>
            <a:stretch>
              <a:fillRect/>
            </a:stretch>
          </p:blipFill>
          <p:spPr bwMode="auto">
            <a:xfrm>
              <a:off x="4965713" y="2627245"/>
              <a:ext cx="3681413"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9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493" y="5469863"/>
            <a:ext cx="7754216" cy="438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Grp="1" noChangeArrowheads="1"/>
          </p:cNvSpPr>
          <p:nvPr>
            <p:ph type="title"/>
          </p:nvPr>
        </p:nvSpPr>
        <p:spPr>
          <a:xfrm>
            <a:off x="4714875" y="228601"/>
            <a:ext cx="5953125" cy="648345"/>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2: Number Series</a:t>
            </a:r>
          </a:p>
        </p:txBody>
      </p:sp>
      <p:sp>
        <p:nvSpPr>
          <p:cNvPr id="3" name="Footer Placeholder 2"/>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88353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95401"/>
            <a:ext cx="6089650"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1848" name="Text Box 8"/>
          <p:cNvSpPr txBox="1">
            <a:spLocks noChangeArrowheads="1"/>
          </p:cNvSpPr>
          <p:nvPr/>
        </p:nvSpPr>
        <p:spPr bwMode="auto">
          <a:xfrm>
            <a:off x="3352800" y="3581401"/>
            <a:ext cx="6019800" cy="2009061"/>
          </a:xfrm>
          <a:prstGeom prst="roundRect">
            <a:avLst/>
          </a:prstGeom>
          <a:solidFill>
            <a:srgbClr val="FFCC00"/>
          </a:solidFill>
          <a:ln w="381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You can cover additional problems with your hand or a paper if more than one item per page confuses the examinee.</a:t>
            </a:r>
          </a:p>
        </p:txBody>
      </p:sp>
      <p:sp>
        <p:nvSpPr>
          <p:cNvPr id="5" name="Rectangle 4"/>
          <p:cNvSpPr txBox="1">
            <a:spLocks noChangeArrowheads="1"/>
          </p:cNvSpPr>
          <p:nvPr/>
        </p:nvSpPr>
        <p:spPr>
          <a:xfrm>
            <a:off x="4705350" y="228601"/>
            <a:ext cx="4267200" cy="6483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2: Number Series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10999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1848"/>
                                        </p:tgtEl>
                                        <p:attrNameLst>
                                          <p:attrName>style.visibility</p:attrName>
                                        </p:attrNameLst>
                                      </p:cBhvr>
                                      <p:to>
                                        <p:strVal val="visible"/>
                                      </p:to>
                                    </p:set>
                                    <p:anim calcmode="lin" valueType="num">
                                      <p:cBhvr additive="base">
                                        <p:cTn id="7" dur="500" fill="hold"/>
                                        <p:tgtEl>
                                          <p:spTgt spid="291848"/>
                                        </p:tgtEl>
                                        <p:attrNameLst>
                                          <p:attrName>ppt_x</p:attrName>
                                        </p:attrNameLst>
                                      </p:cBhvr>
                                      <p:tavLst>
                                        <p:tav tm="0">
                                          <p:val>
                                            <p:strVal val="#ppt_x"/>
                                          </p:val>
                                        </p:tav>
                                        <p:tav tm="100000">
                                          <p:val>
                                            <p:strVal val="#ppt_x"/>
                                          </p:val>
                                        </p:tav>
                                      </p:tavLst>
                                    </p:anim>
                                    <p:anim calcmode="lin" valueType="num">
                                      <p:cBhvr additive="base">
                                        <p:cTn id="8" dur="500" fill="hold"/>
                                        <p:tgtEl>
                                          <p:spTgt spid="291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3"/>
          <p:cNvSpPr>
            <a:spLocks noGrp="1" noChangeArrowheads="1"/>
          </p:cNvSpPr>
          <p:nvPr>
            <p:ph sz="quarter" idx="1"/>
          </p:nvPr>
        </p:nvSpPr>
        <p:spPr>
          <a:xfrm>
            <a:off x="1973249" y="1314509"/>
            <a:ext cx="8229600" cy="4054502"/>
          </a:xfrm>
        </p:spPr>
        <p:txBody>
          <a:bodyPr/>
          <a:lstStyle/>
          <a:p>
            <a:pPr eaLnBrk="1" hangingPunct="1"/>
            <a:r>
              <a:rPr lang="en-US" altLang="en-US" sz="2800" dirty="0"/>
              <a:t>Creates </a:t>
            </a:r>
            <a:r>
              <a:rPr lang="en-US" altLang="en-US" sz="2800" i="1" dirty="0" err="1"/>
              <a:t>Gf</a:t>
            </a:r>
            <a:r>
              <a:rPr lang="en-US" altLang="en-US" sz="2800" dirty="0"/>
              <a:t> cluster when combined with Test 2: Number Series</a:t>
            </a:r>
          </a:p>
          <a:p>
            <a:pPr eaLnBrk="1" hangingPunct="1"/>
            <a:endParaRPr lang="en-US" altLang="en-US" sz="1400" dirty="0"/>
          </a:p>
          <a:p>
            <a:pPr eaLnBrk="1" hangingPunct="1"/>
            <a:r>
              <a:rPr lang="en-US" altLang="en-US" sz="2800" dirty="0"/>
              <a:t>Starting Point: Introduction 1 or 2</a:t>
            </a:r>
          </a:p>
          <a:p>
            <a:pPr eaLnBrk="1" hangingPunct="1"/>
            <a:endParaRPr lang="en-US" altLang="en-US" sz="1400" dirty="0"/>
          </a:p>
          <a:p>
            <a:pPr eaLnBrk="1" hangingPunct="1"/>
            <a:r>
              <a:rPr lang="en-US" altLang="en-US" sz="2800" dirty="0"/>
              <a:t>Cutoffs determine when to discontinue testing.</a:t>
            </a:r>
          </a:p>
          <a:p>
            <a:pPr eaLnBrk="1" hangingPunct="1"/>
            <a:endParaRPr lang="en-US" altLang="en-US" sz="1400" dirty="0"/>
          </a:p>
          <a:p>
            <a:pPr eaLnBrk="1" hangingPunct="1"/>
            <a:r>
              <a:rPr lang="en-US" altLang="en-US" sz="2800" dirty="0"/>
              <a:t>Controlled learning task</a:t>
            </a:r>
          </a:p>
          <a:p>
            <a:pPr eaLnBrk="1" hangingPunct="1"/>
            <a:endParaRPr lang="en-US" altLang="en-US" sz="1400" dirty="0"/>
          </a:p>
          <a:p>
            <a:pPr eaLnBrk="1" hangingPunct="1"/>
            <a:r>
              <a:rPr lang="en-US" altLang="en-US" sz="2800" dirty="0"/>
              <a:t>Concept Formation was in WJ III COG.</a:t>
            </a:r>
          </a:p>
        </p:txBody>
      </p:sp>
      <p:sp>
        <p:nvSpPr>
          <p:cNvPr id="95236" name="Rectangle 4"/>
          <p:cNvSpPr>
            <a:spLocks noChangeArrowheads="1"/>
          </p:cNvSpPr>
          <p:nvPr/>
        </p:nvSpPr>
        <p:spPr bwMode="auto">
          <a:xfrm>
            <a:off x="4705350" y="73803"/>
            <a:ext cx="5962650" cy="8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9: Concept Formation</a:t>
            </a:r>
          </a:p>
        </p:txBody>
      </p:sp>
      <p:sp>
        <p:nvSpPr>
          <p:cNvPr id="10" name="Rounded Rectangle 9"/>
          <p:cNvSpPr/>
          <p:nvPr/>
        </p:nvSpPr>
        <p:spPr>
          <a:xfrm>
            <a:off x="3905534" y="5673811"/>
            <a:ext cx="4705067" cy="914400"/>
          </a:xfrm>
          <a:prstGeom prst="roundRect">
            <a:avLst/>
          </a:prstGeom>
          <a:solidFill>
            <a:schemeClr val="bg1"/>
          </a:solidFill>
          <a:ln w="38100">
            <a:solidFill>
              <a:srgbClr val="FFCC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800" i="1" dirty="0" err="1">
                <a:solidFill>
                  <a:schemeClr val="tx1"/>
                </a:solidFill>
              </a:rPr>
              <a:t>Gf</a:t>
            </a:r>
            <a:r>
              <a:rPr lang="en-US" altLang="en-US" sz="2800" dirty="0">
                <a:solidFill>
                  <a:schemeClr val="tx1"/>
                </a:solidFill>
              </a:rPr>
              <a:t>-I (Inductive Reasoning)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03796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3581400" y="-347342"/>
            <a:ext cx="6457950" cy="1143000"/>
          </a:xfrm>
        </p:spPr>
        <p:txBody>
          <a:bodyPr/>
          <a:lstStyle/>
          <a:p>
            <a:pPr algn="l" eaLnBrk="1" hangingPunct="1">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Short-Term Working Memory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Gwm</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t>
            </a:r>
          </a:p>
        </p:txBody>
      </p:sp>
      <p:sp>
        <p:nvSpPr>
          <p:cNvPr id="59394" name="Rectangle 2"/>
          <p:cNvSpPr>
            <a:spLocks noGrp="1" noChangeArrowheads="1"/>
          </p:cNvSpPr>
          <p:nvPr>
            <p:ph sz="quarter" idx="1"/>
          </p:nvPr>
        </p:nvSpPr>
        <p:spPr>
          <a:xfrm>
            <a:off x="1809750" y="1444594"/>
            <a:ext cx="8229600" cy="4525963"/>
          </a:xfrm>
        </p:spPr>
        <p:txBody>
          <a:bodyPr/>
          <a:lstStyle/>
          <a:p>
            <a:pPr eaLnBrk="1" hangingPunct="1">
              <a:lnSpc>
                <a:spcPct val="90000"/>
              </a:lnSpc>
            </a:pPr>
            <a:r>
              <a:rPr lang="en-US" altLang="en-US" sz="2800" dirty="0"/>
              <a:t>Test 3: Verbal Attention</a:t>
            </a:r>
          </a:p>
          <a:p>
            <a:pPr eaLnBrk="1" hangingPunct="1">
              <a:lnSpc>
                <a:spcPct val="90000"/>
              </a:lnSpc>
            </a:pPr>
            <a:r>
              <a:rPr lang="en-US" altLang="en-US" sz="2800" dirty="0"/>
              <a:t>Test 10: Numbers Reversed</a:t>
            </a:r>
          </a:p>
          <a:p>
            <a:pPr eaLnBrk="1" hangingPunct="1">
              <a:lnSpc>
                <a:spcPct val="30000"/>
              </a:lnSpc>
              <a:buFontTx/>
              <a:buNone/>
            </a:pPr>
            <a:endParaRPr lang="en-US" altLang="en-US" sz="2800" dirty="0"/>
          </a:p>
          <a:p>
            <a:pPr eaLnBrk="1" hangingPunct="1">
              <a:lnSpc>
                <a:spcPct val="90000"/>
              </a:lnSpc>
              <a:buFontTx/>
              <a:buNone/>
            </a:pPr>
            <a:r>
              <a:rPr lang="en-US" altLang="en-US" sz="2800" dirty="0"/>
              <a:t>Other </a:t>
            </a:r>
            <a:r>
              <a:rPr lang="en-US" altLang="en-US" sz="2800" i="1" dirty="0" err="1"/>
              <a:t>Gwm</a:t>
            </a:r>
            <a:r>
              <a:rPr lang="en-US" altLang="en-US" sz="2800" dirty="0"/>
              <a:t> tests</a:t>
            </a:r>
          </a:p>
          <a:p>
            <a:pPr eaLnBrk="1" hangingPunct="1">
              <a:lnSpc>
                <a:spcPct val="90000"/>
              </a:lnSpc>
            </a:pPr>
            <a:r>
              <a:rPr lang="en-US" altLang="en-US" sz="2800" dirty="0"/>
              <a:t>Test 16: Object-Number Sequencing</a:t>
            </a:r>
          </a:p>
          <a:p>
            <a:pPr eaLnBrk="1" hangingPunct="1">
              <a:lnSpc>
                <a:spcPct val="90000"/>
              </a:lnSpc>
            </a:pPr>
            <a:r>
              <a:rPr lang="en-US" altLang="en-US" sz="2800" dirty="0"/>
              <a:t>Test 18: Memory for Words</a:t>
            </a:r>
          </a:p>
          <a:p>
            <a:pPr eaLnBrk="1" hangingPunct="1">
              <a:lnSpc>
                <a:spcPct val="90000"/>
              </a:lnSpc>
            </a:pPr>
            <a:r>
              <a:rPr lang="en-US" altLang="en-US" sz="2800" dirty="0"/>
              <a:t>OL Test 5: Sentence Repetition</a:t>
            </a:r>
          </a:p>
        </p:txBody>
      </p:sp>
      <p:pic>
        <p:nvPicPr>
          <p:cNvPr id="59396" name="Picture 5" descr="MP900385315[2]"/>
          <p:cNvPicPr>
            <a:picLocks noChangeAspect="1" noChangeArrowheads="1"/>
          </p:cNvPicPr>
          <p:nvPr/>
        </p:nvPicPr>
        <p:blipFill>
          <a:blip r:embed="rId3" cstate="print">
            <a:extLst>
              <a:ext uri="{28A0092B-C50C-407E-A947-70E740481C1C}">
                <a14:useLocalDpi xmlns:a14="http://schemas.microsoft.com/office/drawing/2010/main" val="0"/>
              </a:ext>
            </a:extLst>
          </a:blip>
          <a:srcRect l="14999" t="9525" r="16667" b="5952"/>
          <a:stretch>
            <a:fillRect/>
          </a:stretch>
        </p:blipFill>
        <p:spPr bwMode="auto">
          <a:xfrm>
            <a:off x="8519886" y="1219200"/>
            <a:ext cx="1790856" cy="3101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9397" name="Text Box 6"/>
          <p:cNvSpPr txBox="1">
            <a:spLocks noChangeArrowheads="1"/>
          </p:cNvSpPr>
          <p:nvPr/>
        </p:nvSpPr>
        <p:spPr bwMode="auto">
          <a:xfrm>
            <a:off x="1893902" y="4994190"/>
            <a:ext cx="8260599" cy="1041987"/>
          </a:xfrm>
          <a:prstGeom prst="round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50000"/>
              </a:spcBef>
              <a:buFontTx/>
              <a:buNone/>
            </a:pPr>
            <a:r>
              <a:rPr lang="en-US" altLang="en-US" sz="2400" dirty="0">
                <a:latin typeface="+mn-lt"/>
              </a:rPr>
              <a:t>Important for academic success across domains and ages</a:t>
            </a:r>
          </a:p>
          <a:p>
            <a:pPr eaLnBrk="1" hangingPunct="1">
              <a:lnSpc>
                <a:spcPct val="90000"/>
              </a:lnSpc>
              <a:spcBef>
                <a:spcPct val="50000"/>
              </a:spcBef>
              <a:buFontTx/>
              <a:buNone/>
            </a:pPr>
            <a:r>
              <a:rPr lang="en-US" altLang="en-US" sz="2400" dirty="0">
                <a:latin typeface="+mn-lt"/>
              </a:rPr>
              <a:t>Strong </a:t>
            </a:r>
            <a:r>
              <a:rPr lang="en-US" altLang="en-US" sz="2400" i="1" dirty="0">
                <a:latin typeface="+mn-lt"/>
              </a:rPr>
              <a:t>g</a:t>
            </a:r>
            <a:r>
              <a:rPr lang="en-US" altLang="en-US" sz="2400" dirty="0">
                <a:latin typeface="+mn-lt"/>
              </a:rPr>
              <a:t> loading:   .76</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04495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3"/>
          <p:cNvSpPr>
            <a:spLocks noGrp="1" noChangeArrowheads="1"/>
          </p:cNvSpPr>
          <p:nvPr>
            <p:ph sz="quarter" idx="1"/>
          </p:nvPr>
        </p:nvSpPr>
        <p:spPr>
          <a:xfrm>
            <a:off x="1973249" y="1080180"/>
            <a:ext cx="8313751" cy="5211763"/>
          </a:xfrm>
        </p:spPr>
        <p:txBody>
          <a:bodyPr/>
          <a:lstStyle/>
          <a:p>
            <a:pPr eaLnBrk="1" hangingPunct="1"/>
            <a:r>
              <a:rPr lang="en-US" altLang="en-US" sz="2800" dirty="0"/>
              <a:t>New test</a:t>
            </a:r>
          </a:p>
          <a:p>
            <a:pPr eaLnBrk="1" hangingPunct="1"/>
            <a:endParaRPr lang="en-US" altLang="en-US" sz="1200" dirty="0"/>
          </a:p>
          <a:p>
            <a:pPr eaLnBrk="1" hangingPunct="1"/>
            <a:r>
              <a:rPr lang="en-US" altLang="en-US" sz="2800" dirty="0"/>
              <a:t>Use audio recording.</a:t>
            </a:r>
          </a:p>
          <a:p>
            <a:pPr eaLnBrk="1" hangingPunct="1"/>
            <a:endParaRPr lang="en-US" altLang="en-US" sz="1200" dirty="0"/>
          </a:p>
          <a:p>
            <a:pPr eaLnBrk="1" hangingPunct="1"/>
            <a:r>
              <a:rPr lang="en-US" altLang="en-US" sz="2800" dirty="0"/>
              <a:t>Do not repeat any items during test.</a:t>
            </a:r>
          </a:p>
          <a:p>
            <a:pPr eaLnBrk="1" hangingPunct="1"/>
            <a:endParaRPr lang="en-US" altLang="en-US" sz="1200" dirty="0"/>
          </a:p>
          <a:p>
            <a:pPr eaLnBrk="1" hangingPunct="1"/>
            <a:r>
              <a:rPr lang="en-US" altLang="en-US" sz="2800" dirty="0"/>
              <a:t>Starting point: Sample Item A or Sample Item C</a:t>
            </a:r>
          </a:p>
          <a:p>
            <a:pPr lvl="1" eaLnBrk="1" hangingPunct="1"/>
            <a:r>
              <a:rPr lang="en-US" altLang="en-US" sz="2600" dirty="0"/>
              <a:t>Sample Item A start: If 2 or fewer correct on Items 1–8, discontinue testing</a:t>
            </a:r>
          </a:p>
          <a:p>
            <a:pPr lvl="1" eaLnBrk="1" hangingPunct="1"/>
            <a:r>
              <a:rPr lang="en-US" altLang="en-US" sz="2600" dirty="0"/>
              <a:t>Sample Item C start or continuing from Item 8:</a:t>
            </a:r>
          </a:p>
          <a:p>
            <a:pPr lvl="2" eaLnBrk="1" hangingPunct="1"/>
            <a:r>
              <a:rPr lang="en-US" altLang="en-US" dirty="0" smtClean="0"/>
              <a:t>Basal: 6 lowest correct or Item 1</a:t>
            </a:r>
          </a:p>
          <a:p>
            <a:pPr lvl="2" eaLnBrk="1" hangingPunct="1"/>
            <a:r>
              <a:rPr lang="en-US" altLang="en-US" dirty="0" smtClean="0"/>
              <a:t>Ceiling: 6 highest incorrect or last item</a:t>
            </a:r>
            <a:endParaRPr lang="en-US" altLang="en-US" dirty="0"/>
          </a:p>
          <a:p>
            <a:pPr marL="114300" indent="0">
              <a:buNone/>
            </a:pPr>
            <a:r>
              <a:rPr lang="en-US" altLang="en-US" dirty="0" smtClean="0">
                <a:solidFill>
                  <a:srgbClr val="00B0F0"/>
                </a:solidFill>
              </a:rPr>
              <a:t>VIDEO &amp; Activity</a:t>
            </a:r>
          </a:p>
        </p:txBody>
      </p:sp>
      <p:sp>
        <p:nvSpPr>
          <p:cNvPr id="97284" name="Rectangle 4"/>
          <p:cNvSpPr>
            <a:spLocks noChangeArrowheads="1"/>
          </p:cNvSpPr>
          <p:nvPr/>
        </p:nvSpPr>
        <p:spPr bwMode="auto">
          <a:xfrm>
            <a:off x="4714875" y="-76200"/>
            <a:ext cx="548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3: Verbal Attention</a:t>
            </a:r>
          </a:p>
        </p:txBody>
      </p:sp>
      <p:sp>
        <p:nvSpPr>
          <p:cNvPr id="13" name="Oval 12"/>
          <p:cNvSpPr/>
          <p:nvPr/>
        </p:nvSpPr>
        <p:spPr>
          <a:xfrm>
            <a:off x="3657601" y="342900"/>
            <a:ext cx="1057275"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grpSp>
        <p:nvGrpSpPr>
          <p:cNvPr id="8" name="Group 7"/>
          <p:cNvGrpSpPr/>
          <p:nvPr/>
        </p:nvGrpSpPr>
        <p:grpSpPr>
          <a:xfrm>
            <a:off x="9906000" y="990600"/>
            <a:ext cx="609600" cy="1600200"/>
            <a:chOff x="8382000" y="990600"/>
            <a:chExt cx="609600" cy="1600200"/>
          </a:xfrm>
        </p:grpSpPr>
        <p:sp>
          <p:nvSpPr>
            <p:cNvPr id="5" name="Rounded Rectangle 4"/>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469"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r="14843"/>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55624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714875" y="-76200"/>
            <a:ext cx="518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3: Verbal Attention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004" y="1561071"/>
            <a:ext cx="8337060" cy="4651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26776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3"/>
          <p:cNvSpPr>
            <a:spLocks noGrp="1" noChangeArrowheads="1"/>
          </p:cNvSpPr>
          <p:nvPr>
            <p:ph sz="quarter" idx="1"/>
          </p:nvPr>
        </p:nvSpPr>
        <p:spPr>
          <a:xfrm>
            <a:off x="1930386" y="1330372"/>
            <a:ext cx="7856551" cy="4525963"/>
          </a:xfrm>
        </p:spPr>
        <p:txBody>
          <a:bodyPr/>
          <a:lstStyle/>
          <a:p>
            <a:pPr eaLnBrk="1" hangingPunct="1"/>
            <a:r>
              <a:rPr lang="en-US" altLang="en-US" sz="2600" dirty="0"/>
              <a:t>Creates </a:t>
            </a:r>
            <a:r>
              <a:rPr lang="en-US" altLang="en-US" sz="2600" i="1" dirty="0" err="1"/>
              <a:t>Gwm</a:t>
            </a:r>
            <a:r>
              <a:rPr lang="en-US" altLang="en-US" sz="2600" dirty="0"/>
              <a:t> cluster when combined with Test 3: Verbal Attention</a:t>
            </a:r>
          </a:p>
          <a:p>
            <a:pPr eaLnBrk="1" hangingPunct="1"/>
            <a:endParaRPr lang="en-US" altLang="en-US" sz="800" dirty="0"/>
          </a:p>
          <a:p>
            <a:pPr eaLnBrk="1" hangingPunct="1"/>
            <a:r>
              <a:rPr lang="en-US" altLang="en-US" sz="2600" dirty="0"/>
              <a:t>Use audio recording.</a:t>
            </a:r>
          </a:p>
          <a:p>
            <a:pPr eaLnBrk="1" hangingPunct="1"/>
            <a:endParaRPr lang="en-US" altLang="en-US" sz="800" dirty="0"/>
          </a:p>
          <a:p>
            <a:pPr eaLnBrk="1" hangingPunct="1"/>
            <a:r>
              <a:rPr lang="en-US" altLang="en-US" sz="2600" dirty="0"/>
              <a:t>Use suggested starting points.</a:t>
            </a:r>
          </a:p>
          <a:p>
            <a:pPr eaLnBrk="1" hangingPunct="1"/>
            <a:endParaRPr lang="en-US" altLang="en-US" sz="800" dirty="0"/>
          </a:p>
          <a:p>
            <a:pPr eaLnBrk="1" hangingPunct="1"/>
            <a:r>
              <a:rPr lang="en-US" altLang="en-US" sz="2600" dirty="0"/>
              <a:t>Basal: 5 lowest correct or Item 1</a:t>
            </a:r>
          </a:p>
          <a:p>
            <a:pPr eaLnBrk="1" hangingPunct="1"/>
            <a:endParaRPr lang="en-US" altLang="en-US" sz="800" dirty="0"/>
          </a:p>
          <a:p>
            <a:pPr eaLnBrk="1" hangingPunct="1"/>
            <a:r>
              <a:rPr lang="en-US" altLang="en-US" sz="2600" dirty="0"/>
              <a:t>Ceiling: 5 highest incorrect or last item</a:t>
            </a:r>
          </a:p>
          <a:p>
            <a:pPr eaLnBrk="1" hangingPunct="1"/>
            <a:endParaRPr lang="en-US" altLang="en-US" sz="800" dirty="0"/>
          </a:p>
          <a:p>
            <a:pPr eaLnBrk="1" hangingPunct="1"/>
            <a:r>
              <a:rPr lang="en-US" altLang="en-US" sz="2600" dirty="0"/>
              <a:t>Modified from WJ III COG (change in basal/ceiling rules—no longer by group)</a:t>
            </a:r>
          </a:p>
        </p:txBody>
      </p:sp>
      <p:sp>
        <p:nvSpPr>
          <p:cNvPr id="101380" name="Rectangle 4"/>
          <p:cNvSpPr>
            <a:spLocks noChangeArrowheads="1"/>
          </p:cNvSpPr>
          <p:nvPr/>
        </p:nvSpPr>
        <p:spPr bwMode="auto">
          <a:xfrm>
            <a:off x="4714875" y="-76200"/>
            <a:ext cx="495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10: Numbers Reversed</a:t>
            </a:r>
          </a:p>
        </p:txBody>
      </p:sp>
      <p:sp>
        <p:nvSpPr>
          <p:cNvPr id="66564" name="Text Box 6"/>
          <p:cNvSpPr txBox="1">
            <a:spLocks noChangeArrowheads="1"/>
          </p:cNvSpPr>
          <p:nvPr/>
        </p:nvSpPr>
        <p:spPr bwMode="auto">
          <a:xfrm>
            <a:off x="3530585" y="5885935"/>
            <a:ext cx="5029200" cy="510778"/>
          </a:xfrm>
          <a:prstGeom prst="roundRect">
            <a:avLst/>
          </a:prstGeom>
          <a:solidFill>
            <a:schemeClr val="bg1"/>
          </a:solidFill>
          <a:ln w="38100">
            <a:solidFill>
              <a:srgbClr val="FFCC00"/>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i="1" dirty="0" err="1">
                <a:latin typeface="+mn-lt"/>
              </a:rPr>
              <a:t>Gwm</a:t>
            </a:r>
            <a:r>
              <a:rPr lang="en-US" altLang="en-US" sz="2400" i="1" dirty="0">
                <a:latin typeface="+mn-lt"/>
              </a:rPr>
              <a:t>-</a:t>
            </a:r>
            <a:r>
              <a:rPr lang="en-US" altLang="en-US" sz="2400" dirty="0">
                <a:latin typeface="+mn-lt"/>
              </a:rPr>
              <a:t>WM</a:t>
            </a:r>
            <a:r>
              <a:rPr lang="en-US" altLang="en-US" sz="2400" i="1" dirty="0">
                <a:latin typeface="+mn-lt"/>
              </a:rPr>
              <a:t> </a:t>
            </a:r>
            <a:r>
              <a:rPr lang="en-US" altLang="en-US" sz="2400" dirty="0">
                <a:latin typeface="+mn-lt"/>
              </a:rPr>
              <a:t>(Working Memory)</a:t>
            </a:r>
          </a:p>
        </p:txBody>
      </p:sp>
      <p:grpSp>
        <p:nvGrpSpPr>
          <p:cNvPr id="6" name="Group 5"/>
          <p:cNvGrpSpPr/>
          <p:nvPr/>
        </p:nvGrpSpPr>
        <p:grpSpPr>
          <a:xfrm>
            <a:off x="9906000" y="990600"/>
            <a:ext cx="609600" cy="1600200"/>
            <a:chOff x="8382000" y="990600"/>
            <a:chExt cx="609600" cy="1600200"/>
          </a:xfrm>
        </p:grpSpPr>
        <p:sp>
          <p:nvSpPr>
            <p:cNvPr id="7" name="Rounded Rectangle 6"/>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r="14843"/>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13234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sz="quarter" idx="1"/>
          </p:nvPr>
        </p:nvSpPr>
        <p:spPr>
          <a:xfrm>
            <a:off x="1972677" y="1345379"/>
            <a:ext cx="7459649" cy="4525963"/>
          </a:xfrm>
        </p:spPr>
        <p:txBody>
          <a:bodyPr/>
          <a:lstStyle/>
          <a:p>
            <a:pPr eaLnBrk="1" hangingPunct="1">
              <a:lnSpc>
                <a:spcPct val="90000"/>
              </a:lnSpc>
            </a:pPr>
            <a:r>
              <a:rPr lang="en-US" altLang="en-US" sz="2600" dirty="0"/>
              <a:t>Creates </a:t>
            </a:r>
            <a:r>
              <a:rPr lang="en-US" altLang="en-US" sz="2600" i="1" dirty="0" err="1"/>
              <a:t>Gwm</a:t>
            </a:r>
            <a:r>
              <a:rPr lang="en-US" altLang="en-US" sz="2600" dirty="0"/>
              <a:t>–Extended cluster when combined with Test 3: Verbal Attention and Test 10: Number Reversed</a:t>
            </a:r>
          </a:p>
          <a:p>
            <a:pPr eaLnBrk="1" hangingPunct="1">
              <a:lnSpc>
                <a:spcPct val="90000"/>
              </a:lnSpc>
            </a:pPr>
            <a:endParaRPr lang="en-US" altLang="en-US" sz="800" dirty="0"/>
          </a:p>
          <a:p>
            <a:pPr eaLnBrk="1" hangingPunct="1">
              <a:lnSpc>
                <a:spcPct val="90000"/>
              </a:lnSpc>
            </a:pPr>
            <a:r>
              <a:rPr lang="en-US" altLang="en-US" sz="2600" dirty="0"/>
              <a:t>Use audio recording.</a:t>
            </a:r>
          </a:p>
          <a:p>
            <a:pPr eaLnBrk="1" hangingPunct="1">
              <a:lnSpc>
                <a:spcPct val="90000"/>
              </a:lnSpc>
            </a:pPr>
            <a:endParaRPr lang="en-US" altLang="en-US" sz="800" dirty="0"/>
          </a:p>
          <a:p>
            <a:pPr eaLnBrk="1" hangingPunct="1">
              <a:lnSpc>
                <a:spcPct val="90000"/>
              </a:lnSpc>
            </a:pPr>
            <a:r>
              <a:rPr lang="en-US" altLang="en-US" sz="2600" dirty="0"/>
              <a:t>After Sample Item A, use suggested starting points. </a:t>
            </a:r>
          </a:p>
          <a:p>
            <a:pPr eaLnBrk="1" hangingPunct="1">
              <a:lnSpc>
                <a:spcPct val="90000"/>
              </a:lnSpc>
            </a:pPr>
            <a:endParaRPr lang="en-US" altLang="en-US" sz="800" dirty="0"/>
          </a:p>
          <a:p>
            <a:pPr eaLnBrk="1" hangingPunct="1">
              <a:lnSpc>
                <a:spcPct val="90000"/>
              </a:lnSpc>
            </a:pPr>
            <a:r>
              <a:rPr lang="en-US" altLang="en-US" sz="2600" dirty="0"/>
              <a:t>Basal: 5 lowest correct or Item 1</a:t>
            </a:r>
          </a:p>
          <a:p>
            <a:pPr eaLnBrk="1" hangingPunct="1">
              <a:lnSpc>
                <a:spcPct val="90000"/>
              </a:lnSpc>
            </a:pPr>
            <a:endParaRPr lang="en-US" altLang="en-US" sz="800" dirty="0"/>
          </a:p>
          <a:p>
            <a:pPr eaLnBrk="1" hangingPunct="1">
              <a:lnSpc>
                <a:spcPct val="90000"/>
              </a:lnSpc>
            </a:pPr>
            <a:r>
              <a:rPr lang="en-US" altLang="en-US" sz="2600" dirty="0"/>
              <a:t>Ceiling: 5 highest incorrect or last item</a:t>
            </a:r>
          </a:p>
          <a:p>
            <a:pPr eaLnBrk="1" hangingPunct="1">
              <a:lnSpc>
                <a:spcPct val="90000"/>
              </a:lnSpc>
            </a:pPr>
            <a:endParaRPr lang="en-US" altLang="en-US" sz="800" dirty="0"/>
          </a:p>
          <a:p>
            <a:pPr eaLnBrk="1" hangingPunct="1">
              <a:lnSpc>
                <a:spcPct val="90000"/>
              </a:lnSpc>
            </a:pPr>
            <a:r>
              <a:rPr lang="en-US" altLang="en-US" sz="2600" dirty="0"/>
              <a:t>Modified from WJ III COG (Auditory Working Memory); scoring changed to 1 or 0</a:t>
            </a:r>
          </a:p>
        </p:txBody>
      </p:sp>
      <p:sp>
        <p:nvSpPr>
          <p:cNvPr id="165891" name="Rectangle 3"/>
          <p:cNvSpPr>
            <a:spLocks noChangeArrowheads="1"/>
          </p:cNvSpPr>
          <p:nvPr/>
        </p:nvSpPr>
        <p:spPr bwMode="auto">
          <a:xfrm>
            <a:off x="3505200" y="-762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16: Object-Number Sequencing</a:t>
            </a:r>
          </a:p>
        </p:txBody>
      </p:sp>
      <p:sp>
        <p:nvSpPr>
          <p:cNvPr id="11" name="Text Box 6"/>
          <p:cNvSpPr txBox="1">
            <a:spLocks noChangeArrowheads="1"/>
          </p:cNvSpPr>
          <p:nvPr/>
        </p:nvSpPr>
        <p:spPr bwMode="auto">
          <a:xfrm>
            <a:off x="3505200" y="6073346"/>
            <a:ext cx="5029200" cy="510778"/>
          </a:xfrm>
          <a:prstGeom prst="roundRect">
            <a:avLst/>
          </a:prstGeom>
          <a:solidFill>
            <a:schemeClr val="bg1"/>
          </a:solidFill>
          <a:ln w="38100">
            <a:solidFill>
              <a:srgbClr val="FFCC00"/>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i="1" dirty="0" err="1">
                <a:latin typeface="+mn-lt"/>
              </a:rPr>
              <a:t>Gwm</a:t>
            </a:r>
            <a:r>
              <a:rPr lang="en-US" altLang="en-US" sz="2400" i="1" dirty="0">
                <a:latin typeface="+mn-lt"/>
              </a:rPr>
              <a:t>-</a:t>
            </a:r>
            <a:r>
              <a:rPr lang="en-US" altLang="en-US" sz="2400" dirty="0">
                <a:latin typeface="+mn-lt"/>
              </a:rPr>
              <a:t>WM</a:t>
            </a:r>
            <a:r>
              <a:rPr lang="en-US" altLang="en-US" sz="2400" i="1" dirty="0">
                <a:latin typeface="+mn-lt"/>
              </a:rPr>
              <a:t> </a:t>
            </a:r>
            <a:r>
              <a:rPr lang="en-US" altLang="en-US" sz="2400" dirty="0">
                <a:latin typeface="+mn-lt"/>
              </a:rPr>
              <a:t>(Working Memory)</a:t>
            </a:r>
          </a:p>
        </p:txBody>
      </p:sp>
      <p:grpSp>
        <p:nvGrpSpPr>
          <p:cNvPr id="6" name="Group 5"/>
          <p:cNvGrpSpPr/>
          <p:nvPr/>
        </p:nvGrpSpPr>
        <p:grpSpPr>
          <a:xfrm>
            <a:off x="9906000" y="990600"/>
            <a:ext cx="609600" cy="1600200"/>
            <a:chOff x="8382000" y="990600"/>
            <a:chExt cx="609600" cy="1600200"/>
          </a:xfrm>
        </p:grpSpPr>
        <p:sp>
          <p:nvSpPr>
            <p:cNvPr id="7" name="Rounded Rectangle 6"/>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r="14843"/>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36204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sz="quarter" idx="1"/>
          </p:nvPr>
        </p:nvSpPr>
        <p:spPr>
          <a:xfrm>
            <a:off x="1987165" y="1345379"/>
            <a:ext cx="7696200" cy="4525963"/>
          </a:xfrm>
        </p:spPr>
        <p:txBody>
          <a:bodyPr/>
          <a:lstStyle/>
          <a:p>
            <a:pPr eaLnBrk="1" hangingPunct="1">
              <a:lnSpc>
                <a:spcPct val="90000"/>
              </a:lnSpc>
            </a:pPr>
            <a:r>
              <a:rPr lang="en-US" altLang="en-US" sz="2600" dirty="0"/>
              <a:t>Creates Auditory Memory Span cluster when combined with OL Test 5: Sentence Repetition</a:t>
            </a:r>
          </a:p>
          <a:p>
            <a:pPr eaLnBrk="1" hangingPunct="1">
              <a:lnSpc>
                <a:spcPct val="90000"/>
              </a:lnSpc>
            </a:pPr>
            <a:endParaRPr lang="en-US" altLang="en-US" sz="800" dirty="0"/>
          </a:p>
          <a:p>
            <a:pPr eaLnBrk="1" hangingPunct="1">
              <a:lnSpc>
                <a:spcPct val="90000"/>
              </a:lnSpc>
            </a:pPr>
            <a:r>
              <a:rPr lang="en-US" altLang="en-US" sz="2600" dirty="0"/>
              <a:t>Use audio recording.</a:t>
            </a:r>
          </a:p>
          <a:p>
            <a:pPr eaLnBrk="1" hangingPunct="1">
              <a:lnSpc>
                <a:spcPct val="90000"/>
              </a:lnSpc>
            </a:pPr>
            <a:endParaRPr lang="en-US" altLang="en-US" sz="900" dirty="0"/>
          </a:p>
          <a:p>
            <a:pPr eaLnBrk="1" hangingPunct="1">
              <a:lnSpc>
                <a:spcPct val="90000"/>
              </a:lnSpc>
            </a:pPr>
            <a:r>
              <a:rPr lang="en-US" altLang="en-US" sz="2600" dirty="0"/>
              <a:t>After Sample Items A and B, use suggested starting points.</a:t>
            </a:r>
          </a:p>
          <a:p>
            <a:pPr eaLnBrk="1" hangingPunct="1">
              <a:lnSpc>
                <a:spcPct val="90000"/>
              </a:lnSpc>
            </a:pPr>
            <a:endParaRPr lang="en-US" altLang="en-US" sz="900" dirty="0"/>
          </a:p>
          <a:p>
            <a:pPr eaLnBrk="1" hangingPunct="1">
              <a:lnSpc>
                <a:spcPct val="90000"/>
              </a:lnSpc>
            </a:pPr>
            <a:r>
              <a:rPr lang="en-US" altLang="en-US" sz="2600" dirty="0"/>
              <a:t>Basal: 4 lowest correct or Item 1</a:t>
            </a:r>
          </a:p>
          <a:p>
            <a:pPr eaLnBrk="1" hangingPunct="1">
              <a:lnSpc>
                <a:spcPct val="90000"/>
              </a:lnSpc>
            </a:pPr>
            <a:endParaRPr lang="en-US" altLang="en-US" sz="800" dirty="0"/>
          </a:p>
          <a:p>
            <a:pPr eaLnBrk="1" hangingPunct="1">
              <a:lnSpc>
                <a:spcPct val="90000"/>
              </a:lnSpc>
            </a:pPr>
            <a:r>
              <a:rPr lang="en-US" altLang="en-US" sz="2600" dirty="0"/>
              <a:t>Ceiling: 4 highest incorrect or last item</a:t>
            </a:r>
          </a:p>
          <a:p>
            <a:pPr eaLnBrk="1" hangingPunct="1">
              <a:lnSpc>
                <a:spcPct val="90000"/>
              </a:lnSpc>
            </a:pPr>
            <a:endParaRPr lang="en-US" altLang="en-US" sz="800" dirty="0"/>
          </a:p>
          <a:p>
            <a:pPr eaLnBrk="1" hangingPunct="1">
              <a:lnSpc>
                <a:spcPct val="90000"/>
              </a:lnSpc>
            </a:pPr>
            <a:r>
              <a:rPr lang="en-US" altLang="en-US" sz="2600" dirty="0"/>
              <a:t>Modified from WJ III COG (change in Basal/Ceiling rules—no longer by group)</a:t>
            </a:r>
          </a:p>
        </p:txBody>
      </p:sp>
      <p:sp>
        <p:nvSpPr>
          <p:cNvPr id="166915" name="Rectangle 3"/>
          <p:cNvSpPr>
            <a:spLocks noChangeArrowheads="1"/>
          </p:cNvSpPr>
          <p:nvPr/>
        </p:nvSpPr>
        <p:spPr bwMode="auto">
          <a:xfrm>
            <a:off x="4714875" y="76200"/>
            <a:ext cx="518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18: Memory for Words</a:t>
            </a:r>
          </a:p>
        </p:txBody>
      </p:sp>
      <p:sp>
        <p:nvSpPr>
          <p:cNvPr id="71684" name="Text Box 5"/>
          <p:cNvSpPr txBox="1">
            <a:spLocks noChangeArrowheads="1"/>
          </p:cNvSpPr>
          <p:nvPr/>
        </p:nvSpPr>
        <p:spPr bwMode="auto">
          <a:xfrm>
            <a:off x="3473065" y="6056524"/>
            <a:ext cx="4724400" cy="510778"/>
          </a:xfrm>
          <a:prstGeom prst="roundRect">
            <a:avLst/>
          </a:prstGeom>
          <a:solidFill>
            <a:schemeClr val="bg1"/>
          </a:solidFill>
          <a:ln w="38100">
            <a:solidFill>
              <a:srgbClr val="FFCC00"/>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i="1" dirty="0" err="1"/>
              <a:t>Gwm</a:t>
            </a:r>
            <a:r>
              <a:rPr lang="en-US" altLang="en-US" sz="2400" dirty="0"/>
              <a:t>-MS (Memory Span)</a:t>
            </a:r>
          </a:p>
        </p:txBody>
      </p:sp>
      <p:grpSp>
        <p:nvGrpSpPr>
          <p:cNvPr id="6" name="Group 5"/>
          <p:cNvGrpSpPr/>
          <p:nvPr/>
        </p:nvGrpSpPr>
        <p:grpSpPr>
          <a:xfrm>
            <a:off x="9906000" y="990600"/>
            <a:ext cx="609600" cy="1600200"/>
            <a:chOff x="8382000" y="990600"/>
            <a:chExt cx="609600" cy="1600200"/>
          </a:xfrm>
        </p:grpSpPr>
        <p:sp>
          <p:nvSpPr>
            <p:cNvPr id="7" name="Rounded Rectangle 6"/>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r="14843"/>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11974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673600" y="239713"/>
            <a:ext cx="4343400" cy="4810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en-US" altLang="en-US" sz="2800" b="1" dirty="0">
                <a:solidFill>
                  <a:srgbClr val="FFCC00"/>
                </a:solidFill>
                <a:effectLst>
                  <a:outerShdw blurRad="38100" dist="38100" dir="2700000" algn="tl">
                    <a:srgbClr val="000000">
                      <a:alpha val="43137"/>
                    </a:srgbClr>
                  </a:outerShdw>
                </a:effectLst>
                <a:latin typeface="Arial" charset="0"/>
                <a:cs typeface="Arial" charset="0"/>
              </a:rPr>
              <a:t>Cognitive:</a:t>
            </a:r>
            <a:r>
              <a:rPr lang="en-US" altLang="en-US" sz="2800" dirty="0">
                <a:effectLst>
                  <a:outerShdw blurRad="38100" dist="38100" dir="2700000" algn="tl">
                    <a:srgbClr val="000000">
                      <a:alpha val="43137"/>
                    </a:srgbClr>
                  </a:outerShdw>
                </a:effectLst>
                <a:latin typeface="Arial" charset="0"/>
                <a:cs typeface="Arial" charset="0"/>
              </a:rPr>
              <a:t> </a:t>
            </a:r>
            <a:r>
              <a:rPr lang="en-US" altLang="en-US" sz="2800" b="1" dirty="0">
                <a:solidFill>
                  <a:srgbClr val="FFCC00"/>
                </a:solidFill>
                <a:effectLst>
                  <a:outerShdw blurRad="38100" dist="38100" dir="2700000" algn="tl">
                    <a:srgbClr val="000000">
                      <a:alpha val="43137"/>
                    </a:srgbClr>
                  </a:outerShdw>
                </a:effectLst>
                <a:latin typeface="Arial" charset="0"/>
                <a:cs typeface="Arial" charset="0"/>
              </a:rPr>
              <a:t>What’s New?</a:t>
            </a:r>
          </a:p>
        </p:txBody>
      </p:sp>
      <p:sp>
        <p:nvSpPr>
          <p:cNvPr id="14339" name="Rectangle 3"/>
          <p:cNvSpPr>
            <a:spLocks noGrp="1" noChangeArrowheads="1"/>
          </p:cNvSpPr>
          <p:nvPr>
            <p:ph sz="quarter" idx="1"/>
          </p:nvPr>
        </p:nvSpPr>
        <p:spPr bwMode="auto">
          <a:xfrm>
            <a:off x="1981200" y="19812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FontTx/>
              <a:buNone/>
            </a:pPr>
            <a:endParaRPr lang="en-US" altLang="en-US" sz="2400" b="1"/>
          </a:p>
          <a:p>
            <a:pPr eaLnBrk="1" hangingPunct="1"/>
            <a:endParaRPr lang="en-US" altLang="en-US" sz="2800" b="1"/>
          </a:p>
          <a:p>
            <a:pPr eaLnBrk="1" hangingPunct="1"/>
            <a:endParaRPr lang="en-US" altLang="en-US" sz="2800" b="1"/>
          </a:p>
        </p:txBody>
      </p:sp>
      <p:sp>
        <p:nvSpPr>
          <p:cNvPr id="14340" name="Rectangle 5"/>
          <p:cNvSpPr>
            <a:spLocks noChangeArrowheads="1"/>
          </p:cNvSpPr>
          <p:nvPr/>
        </p:nvSpPr>
        <p:spPr bwMode="auto">
          <a:xfrm>
            <a:off x="1981200" y="14629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lnSpc>
                <a:spcPct val="90000"/>
              </a:lnSpc>
              <a:spcBef>
                <a:spcPct val="20000"/>
              </a:spcBef>
              <a:buFont typeface="Arial" charset="0"/>
              <a:buChar char="•"/>
              <a:defRPr/>
            </a:pPr>
            <a:r>
              <a:rPr lang="en-US" altLang="en-US" sz="2800" dirty="0">
                <a:latin typeface="+mn-lt"/>
                <a:cs typeface="+mn-cs"/>
              </a:rPr>
              <a:t>Emphasis on core set of tests (1</a:t>
            </a:r>
            <a:r>
              <a:rPr lang="en-US" altLang="en-US" sz="2800" dirty="0">
                <a:latin typeface="+mn-lt"/>
              </a:rPr>
              <a:t>–</a:t>
            </a:r>
            <a:r>
              <a:rPr lang="en-US" altLang="en-US" sz="2800" dirty="0">
                <a:latin typeface="+mn-lt"/>
                <a:cs typeface="+mn-cs"/>
              </a:rPr>
              <a:t>7)</a:t>
            </a:r>
          </a:p>
          <a:p>
            <a:pPr eaLnBrk="1" hangingPunct="1">
              <a:lnSpc>
                <a:spcPct val="90000"/>
              </a:lnSpc>
              <a:spcBef>
                <a:spcPct val="20000"/>
              </a:spcBef>
              <a:buFontTx/>
              <a:buChar char="•"/>
              <a:defRPr/>
            </a:pPr>
            <a:endParaRPr lang="en-US" altLang="en-US" sz="1400" dirty="0">
              <a:latin typeface="+mn-lt"/>
            </a:endParaRPr>
          </a:p>
          <a:p>
            <a:pPr defTabSz="457200" eaLnBrk="1" hangingPunct="1">
              <a:lnSpc>
                <a:spcPct val="90000"/>
              </a:lnSpc>
              <a:spcBef>
                <a:spcPct val="20000"/>
              </a:spcBef>
              <a:buFont typeface="Arial" charset="0"/>
              <a:buChar char="•"/>
              <a:defRPr/>
            </a:pPr>
            <a:r>
              <a:rPr lang="en-US" altLang="en-US" sz="2800" i="1" dirty="0" err="1">
                <a:latin typeface="+mn-lt"/>
                <a:cs typeface="+mn-cs"/>
              </a:rPr>
              <a:t>Gf</a:t>
            </a:r>
            <a:r>
              <a:rPr lang="en-US" altLang="en-US" sz="2800" dirty="0" err="1">
                <a:latin typeface="+mn-lt"/>
                <a:cs typeface="+mn-cs"/>
              </a:rPr>
              <a:t>-</a:t>
            </a:r>
            <a:r>
              <a:rPr lang="en-US" altLang="en-US" sz="2800" i="1" dirty="0" err="1">
                <a:latin typeface="+mn-lt"/>
                <a:cs typeface="+mn-cs"/>
              </a:rPr>
              <a:t>Gc</a:t>
            </a:r>
            <a:r>
              <a:rPr lang="en-US" altLang="en-US" sz="2800" dirty="0">
                <a:latin typeface="+mn-lt"/>
                <a:cs typeface="+mn-cs"/>
              </a:rPr>
              <a:t> composite</a:t>
            </a:r>
          </a:p>
          <a:p>
            <a:pPr eaLnBrk="1" hangingPunct="1">
              <a:lnSpc>
                <a:spcPct val="90000"/>
              </a:lnSpc>
              <a:spcBef>
                <a:spcPct val="20000"/>
              </a:spcBef>
              <a:buFontTx/>
              <a:buChar char="•"/>
              <a:defRPr/>
            </a:pPr>
            <a:endParaRPr lang="en-US" altLang="en-US" sz="1400" dirty="0">
              <a:latin typeface="+mn-lt"/>
            </a:endParaRPr>
          </a:p>
          <a:p>
            <a:pPr defTabSz="457200" eaLnBrk="1" hangingPunct="1">
              <a:lnSpc>
                <a:spcPct val="90000"/>
              </a:lnSpc>
              <a:spcBef>
                <a:spcPct val="20000"/>
              </a:spcBef>
              <a:buFont typeface="Arial" charset="0"/>
              <a:buChar char="•"/>
              <a:defRPr/>
            </a:pPr>
            <a:r>
              <a:rPr lang="en-US" altLang="en-US" sz="2600" dirty="0">
                <a:latin typeface="+mn-lt"/>
                <a:cs typeface="+mn-cs"/>
              </a:rPr>
              <a:t>6 new or modified tests: </a:t>
            </a:r>
            <a:r>
              <a:rPr lang="en-US" altLang="en-US" sz="2600" dirty="0" err="1">
                <a:latin typeface="+mn-lt"/>
                <a:cs typeface="+mn-cs"/>
              </a:rPr>
              <a:t>Nonword</a:t>
            </a:r>
            <a:r>
              <a:rPr lang="en-US" altLang="en-US" sz="2600" dirty="0">
                <a:latin typeface="+mn-lt"/>
                <a:cs typeface="+mn-cs"/>
              </a:rPr>
              <a:t> Repetition, Phonological Processing, Letter-Pattern Matching, Verbal Attention, Visualization, and Oral Vocabulary</a:t>
            </a:r>
          </a:p>
          <a:p>
            <a:pPr eaLnBrk="1" hangingPunct="1">
              <a:lnSpc>
                <a:spcPct val="90000"/>
              </a:lnSpc>
              <a:spcBef>
                <a:spcPct val="20000"/>
              </a:spcBef>
              <a:buFontTx/>
              <a:buChar char="•"/>
              <a:defRPr/>
            </a:pPr>
            <a:endParaRPr lang="en-US" altLang="en-US" sz="1400" dirty="0">
              <a:latin typeface="+mn-lt"/>
            </a:endParaRPr>
          </a:p>
          <a:p>
            <a:pPr defTabSz="457200" eaLnBrk="1" hangingPunct="1">
              <a:lnSpc>
                <a:spcPct val="90000"/>
              </a:lnSpc>
              <a:spcBef>
                <a:spcPct val="20000"/>
              </a:spcBef>
              <a:buFont typeface="Arial" charset="0"/>
              <a:buChar char="•"/>
              <a:defRPr/>
            </a:pPr>
            <a:r>
              <a:rPr lang="en-US" altLang="en-US" sz="2600" dirty="0">
                <a:latin typeface="+mn-lt"/>
                <a:cs typeface="+mn-cs"/>
              </a:rPr>
              <a:t>New clusters focusing on important narrow abilities, including perceptual speed, number facility, quantitative reasoning, auditory memory span, vocabulary, and cognitive efficiency</a:t>
            </a:r>
          </a:p>
        </p:txBody>
      </p:sp>
      <p:sp>
        <p:nvSpPr>
          <p:cNvPr id="18" name="Oval 17"/>
          <p:cNvSpPr/>
          <p:nvPr/>
        </p:nvSpPr>
        <p:spPr>
          <a:xfrm>
            <a:off x="3733801" y="328613"/>
            <a:ext cx="971550"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anchor="ctr"/>
          <a:lstStyle/>
          <a:p>
            <a:pPr algn="ctr">
              <a:defRPr/>
            </a:pPr>
            <a:r>
              <a:rPr lang="en-US" sz="1500" b="1" dirty="0"/>
              <a:t>NEW!</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50735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4038600" y="66484"/>
            <a:ext cx="6095998" cy="724545"/>
          </a:xfrm>
        </p:spPr>
        <p:txBody>
          <a:bodyPr/>
          <a:lstStyle/>
          <a:p>
            <a:pPr algn="l" eaLnBrk="1" hangingPunct="1">
              <a:lnSpc>
                <a:spcPct val="7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Cognitive Processing Speed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Gs</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t>
            </a:r>
          </a:p>
        </p:txBody>
      </p:sp>
      <p:sp>
        <p:nvSpPr>
          <p:cNvPr id="74754" name="Rectangle 2"/>
          <p:cNvSpPr>
            <a:spLocks noGrp="1" noChangeArrowheads="1"/>
          </p:cNvSpPr>
          <p:nvPr>
            <p:ph sz="quarter" idx="1"/>
          </p:nvPr>
        </p:nvSpPr>
        <p:spPr>
          <a:xfrm>
            <a:off x="1964725" y="1427303"/>
            <a:ext cx="8229600" cy="2895600"/>
          </a:xfrm>
        </p:spPr>
        <p:txBody>
          <a:bodyPr/>
          <a:lstStyle/>
          <a:p>
            <a:pPr eaLnBrk="1" hangingPunct="1"/>
            <a:r>
              <a:rPr lang="en-US" altLang="en-US" sz="2800" dirty="0"/>
              <a:t>Test 4: Letter-Pattern Matching</a:t>
            </a:r>
          </a:p>
          <a:p>
            <a:pPr eaLnBrk="1" hangingPunct="1"/>
            <a:r>
              <a:rPr lang="en-US" altLang="en-US" sz="2800" dirty="0"/>
              <a:t>Test 17: Pair Cancellation (was in WJ III)</a:t>
            </a:r>
          </a:p>
          <a:p>
            <a:pPr eaLnBrk="1" hangingPunct="1">
              <a:lnSpc>
                <a:spcPct val="80000"/>
              </a:lnSpc>
              <a:buFontTx/>
              <a:buNone/>
            </a:pPr>
            <a:endParaRPr lang="en-US" altLang="en-US" sz="2800" dirty="0"/>
          </a:p>
          <a:p>
            <a:pPr eaLnBrk="1" hangingPunct="1">
              <a:buFontTx/>
              <a:buNone/>
            </a:pPr>
            <a:r>
              <a:rPr lang="en-US" altLang="en-US" sz="2800" dirty="0"/>
              <a:t>Other </a:t>
            </a:r>
            <a:r>
              <a:rPr lang="en-US" altLang="en-US" sz="2800" i="1" dirty="0" err="1"/>
              <a:t>Gs</a:t>
            </a:r>
            <a:r>
              <a:rPr lang="en-US" altLang="en-US" sz="2800" dirty="0"/>
              <a:t> tests</a:t>
            </a:r>
          </a:p>
          <a:p>
            <a:pPr eaLnBrk="1" hangingPunct="1"/>
            <a:r>
              <a:rPr lang="en-US" altLang="en-US" sz="2800" dirty="0"/>
              <a:t>Test 11: Number-Pattern Matching</a:t>
            </a:r>
          </a:p>
          <a:p>
            <a:pPr marL="0" indent="0">
              <a:buNone/>
            </a:pPr>
            <a:r>
              <a:rPr lang="en-US" altLang="en-US" sz="2800" dirty="0"/>
              <a:t>(as Visual Matching in WJ III COG)</a:t>
            </a:r>
          </a:p>
          <a:p>
            <a:pPr marL="0" indent="0">
              <a:buNone/>
            </a:pPr>
            <a:endParaRPr lang="en-US" altLang="en-US" sz="2800" i="1" dirty="0"/>
          </a:p>
        </p:txBody>
      </p:sp>
      <p:sp>
        <p:nvSpPr>
          <p:cNvPr id="74756" name="Text Box 6"/>
          <p:cNvSpPr txBox="1">
            <a:spLocks noChangeArrowheads="1"/>
          </p:cNvSpPr>
          <p:nvPr/>
        </p:nvSpPr>
        <p:spPr bwMode="auto">
          <a:xfrm>
            <a:off x="2353125" y="4613189"/>
            <a:ext cx="5098001" cy="1409748"/>
          </a:xfrm>
          <a:prstGeom prst="round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50000"/>
              </a:spcBef>
              <a:buFontTx/>
              <a:buNone/>
            </a:pPr>
            <a:r>
              <a:rPr lang="en-US" altLang="en-US" sz="2400" dirty="0">
                <a:latin typeface="+mn-lt"/>
              </a:rPr>
              <a:t>Important for academic success, especially during skill acquisition </a:t>
            </a:r>
          </a:p>
          <a:p>
            <a:pPr eaLnBrk="1" hangingPunct="1">
              <a:lnSpc>
                <a:spcPct val="90000"/>
              </a:lnSpc>
              <a:spcBef>
                <a:spcPct val="50000"/>
              </a:spcBef>
              <a:buFontTx/>
              <a:buNone/>
            </a:pPr>
            <a:r>
              <a:rPr lang="en-US" altLang="en-US" sz="2400" dirty="0">
                <a:latin typeface="+mn-lt"/>
              </a:rPr>
              <a:t>Moderate </a:t>
            </a:r>
            <a:r>
              <a:rPr lang="en-US" altLang="en-US" sz="2400" i="1" dirty="0">
                <a:latin typeface="+mn-lt"/>
              </a:rPr>
              <a:t>g</a:t>
            </a:r>
            <a:r>
              <a:rPr lang="en-US" altLang="en-US" sz="2400" dirty="0">
                <a:latin typeface="+mn-lt"/>
              </a:rPr>
              <a:t> loading:    .62</a:t>
            </a:r>
          </a:p>
        </p:txBody>
      </p:sp>
      <p:pic>
        <p:nvPicPr>
          <p:cNvPr id="74757" name="Picture 8" descr="MP900442242[1]"/>
          <p:cNvPicPr>
            <a:picLocks noChangeAspect="1" noChangeArrowheads="1"/>
          </p:cNvPicPr>
          <p:nvPr/>
        </p:nvPicPr>
        <p:blipFill>
          <a:blip r:embed="rId3">
            <a:extLst>
              <a:ext uri="{28A0092B-C50C-407E-A947-70E740481C1C}">
                <a14:useLocalDpi xmlns:a14="http://schemas.microsoft.com/office/drawing/2010/main" val="0"/>
              </a:ext>
            </a:extLst>
          </a:blip>
          <a:srcRect l="3999" t="17000" r="17334" b="9000"/>
          <a:stretch>
            <a:fillRect/>
          </a:stretch>
        </p:blipFill>
        <p:spPr bwMode="auto">
          <a:xfrm>
            <a:off x="9269628" y="1427303"/>
            <a:ext cx="2065337"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1915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3"/>
          <p:cNvSpPr>
            <a:spLocks noGrp="1" noChangeArrowheads="1"/>
          </p:cNvSpPr>
          <p:nvPr>
            <p:ph sz="quarter" idx="1"/>
          </p:nvPr>
        </p:nvSpPr>
        <p:spPr>
          <a:xfrm>
            <a:off x="1973250" y="1118294"/>
            <a:ext cx="7818451" cy="4564049"/>
          </a:xfrm>
        </p:spPr>
        <p:txBody>
          <a:bodyPr/>
          <a:lstStyle/>
          <a:p>
            <a:pPr eaLnBrk="1" hangingPunct="1">
              <a:lnSpc>
                <a:spcPct val="90000"/>
              </a:lnSpc>
            </a:pPr>
            <a:r>
              <a:rPr lang="en-US" altLang="en-US" sz="2800" dirty="0"/>
              <a:t>New test</a:t>
            </a:r>
          </a:p>
          <a:p>
            <a:pPr eaLnBrk="1" hangingPunct="1">
              <a:lnSpc>
                <a:spcPct val="90000"/>
              </a:lnSpc>
            </a:pPr>
            <a:endParaRPr lang="en-US" altLang="en-US" sz="1400" dirty="0"/>
          </a:p>
          <a:p>
            <a:pPr eaLnBrk="1" hangingPunct="1">
              <a:lnSpc>
                <a:spcPct val="90000"/>
              </a:lnSpc>
            </a:pPr>
            <a:r>
              <a:rPr lang="en-US" altLang="en-US" sz="2800" dirty="0"/>
              <a:t>Timed test: 3 minutes</a:t>
            </a:r>
          </a:p>
          <a:p>
            <a:pPr eaLnBrk="1" hangingPunct="1">
              <a:lnSpc>
                <a:spcPct val="90000"/>
              </a:lnSpc>
            </a:pPr>
            <a:endParaRPr lang="en-US" altLang="en-US" sz="1400" dirty="0"/>
          </a:p>
          <a:p>
            <a:pPr eaLnBrk="1" hangingPunct="1">
              <a:lnSpc>
                <a:spcPct val="90000"/>
              </a:lnSpc>
            </a:pPr>
            <a:r>
              <a:rPr lang="en-US" altLang="en-US" sz="2800" dirty="0"/>
              <a:t>Use Response Booklet.</a:t>
            </a:r>
          </a:p>
          <a:p>
            <a:pPr eaLnBrk="1" hangingPunct="1">
              <a:lnSpc>
                <a:spcPct val="90000"/>
              </a:lnSpc>
            </a:pPr>
            <a:endParaRPr lang="en-US" altLang="en-US" sz="1400" dirty="0"/>
          </a:p>
          <a:p>
            <a:pPr eaLnBrk="1" hangingPunct="1">
              <a:lnSpc>
                <a:spcPct val="90000"/>
              </a:lnSpc>
            </a:pPr>
            <a:r>
              <a:rPr lang="en-US" altLang="en-US" sz="2800" dirty="0"/>
              <a:t>Begin with Sample Item A and Practice Exercise.</a:t>
            </a:r>
          </a:p>
          <a:p>
            <a:pPr eaLnBrk="1" hangingPunct="1">
              <a:lnSpc>
                <a:spcPct val="90000"/>
              </a:lnSpc>
            </a:pPr>
            <a:endParaRPr lang="en-US" altLang="en-US" sz="1400" dirty="0"/>
          </a:p>
          <a:p>
            <a:pPr eaLnBrk="1" hangingPunct="1">
              <a:lnSpc>
                <a:spcPct val="90000"/>
              </a:lnSpc>
            </a:pPr>
            <a:r>
              <a:rPr lang="en-US" altLang="en-US" sz="2800" dirty="0"/>
              <a:t>Measures important </a:t>
            </a:r>
            <a:r>
              <a:rPr lang="en-US" altLang="en-US" sz="2800" i="1" dirty="0" err="1"/>
              <a:t>Gs</a:t>
            </a:r>
            <a:r>
              <a:rPr lang="en-US" altLang="en-US" sz="2800" dirty="0"/>
              <a:t> ability, perceptual speed</a:t>
            </a:r>
          </a:p>
          <a:p>
            <a:pPr eaLnBrk="1" hangingPunct="1">
              <a:lnSpc>
                <a:spcPct val="90000"/>
              </a:lnSpc>
            </a:pPr>
            <a:endParaRPr lang="en-US" altLang="en-US" sz="1400" dirty="0"/>
          </a:p>
          <a:p>
            <a:pPr eaLnBrk="1" hangingPunct="1">
              <a:lnSpc>
                <a:spcPct val="90000"/>
              </a:lnSpc>
            </a:pPr>
            <a:r>
              <a:rPr lang="en-US" altLang="en-US" sz="2800" dirty="0"/>
              <a:t>Provides a measure of orthographic processing</a:t>
            </a:r>
          </a:p>
          <a:p>
            <a:pPr marL="0" indent="0">
              <a:lnSpc>
                <a:spcPct val="90000"/>
              </a:lnSpc>
              <a:buNone/>
            </a:pPr>
            <a:endParaRPr lang="en-US" altLang="en-US" sz="2800" dirty="0"/>
          </a:p>
          <a:p>
            <a:pPr marL="0" indent="0">
              <a:lnSpc>
                <a:spcPct val="90000"/>
              </a:lnSpc>
              <a:buNone/>
            </a:pPr>
            <a:r>
              <a:rPr lang="en-US" altLang="en-US" sz="2800" dirty="0">
                <a:solidFill>
                  <a:srgbClr val="00B0F0"/>
                </a:solidFill>
              </a:rPr>
              <a:t>VIDEO &amp; Activity</a:t>
            </a:r>
            <a:endParaRPr lang="en-US" altLang="en-US" sz="2800" dirty="0"/>
          </a:p>
        </p:txBody>
      </p:sp>
      <p:sp>
        <p:nvSpPr>
          <p:cNvPr id="15" name="Oval 14"/>
          <p:cNvSpPr/>
          <p:nvPr/>
        </p:nvSpPr>
        <p:spPr>
          <a:xfrm>
            <a:off x="3581401" y="299424"/>
            <a:ext cx="1133475"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105478" name="Rectangle 6"/>
          <p:cNvSpPr>
            <a:spLocks noChangeArrowheads="1"/>
          </p:cNvSpPr>
          <p:nvPr/>
        </p:nvSpPr>
        <p:spPr bwMode="auto">
          <a:xfrm>
            <a:off x="4714876" y="-47625"/>
            <a:ext cx="5572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4: Letter-Pattern Matching</a:t>
            </a:r>
          </a:p>
        </p:txBody>
      </p:sp>
      <p:sp>
        <p:nvSpPr>
          <p:cNvPr id="76805" name="Text Box 11"/>
          <p:cNvSpPr txBox="1">
            <a:spLocks noChangeArrowheads="1"/>
          </p:cNvSpPr>
          <p:nvPr/>
        </p:nvSpPr>
        <p:spPr bwMode="auto">
          <a:xfrm>
            <a:off x="3965544" y="5867400"/>
            <a:ext cx="4572000" cy="510778"/>
          </a:xfrm>
          <a:prstGeom prst="roundRect">
            <a:avLst/>
          </a:prstGeom>
          <a:solidFill>
            <a:schemeClr val="bg1"/>
          </a:solidFill>
          <a:ln w="38100">
            <a:solidFill>
              <a:srgbClr val="FFCC00"/>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i="1" dirty="0" err="1">
                <a:latin typeface="+mn-lt"/>
              </a:rPr>
              <a:t>Gs</a:t>
            </a:r>
            <a:r>
              <a:rPr lang="en-US" altLang="en-US" sz="2400" i="1" dirty="0">
                <a:latin typeface="+mn-lt"/>
              </a:rPr>
              <a:t>-</a:t>
            </a:r>
            <a:r>
              <a:rPr lang="en-US" altLang="en-US" sz="2400" dirty="0">
                <a:latin typeface="+mn-lt"/>
              </a:rPr>
              <a:t>P</a:t>
            </a:r>
            <a:r>
              <a:rPr lang="en-US" altLang="en-US" sz="2400" i="1" dirty="0">
                <a:latin typeface="+mn-lt"/>
              </a:rPr>
              <a:t> </a:t>
            </a:r>
            <a:r>
              <a:rPr lang="en-US" altLang="en-US" sz="2400" dirty="0">
                <a:latin typeface="+mn-lt"/>
              </a:rPr>
              <a:t>(Perceptual Speed)</a:t>
            </a:r>
          </a:p>
        </p:txBody>
      </p:sp>
      <p:grpSp>
        <p:nvGrpSpPr>
          <p:cNvPr id="8" name="Group 7"/>
          <p:cNvGrpSpPr/>
          <p:nvPr/>
        </p:nvGrpSpPr>
        <p:grpSpPr>
          <a:xfrm>
            <a:off x="9906000" y="990600"/>
            <a:ext cx="609600" cy="1600200"/>
            <a:chOff x="8382000" y="990600"/>
            <a:chExt cx="609600" cy="1600200"/>
          </a:xfrm>
        </p:grpSpPr>
        <p:sp>
          <p:nvSpPr>
            <p:cNvPr id="9" name="Rounded Rectangle 8"/>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8472488" y="1123950"/>
              <a:ext cx="428625" cy="857250"/>
              <a:chOff x="8472488" y="1138238"/>
              <a:chExt cx="428625" cy="85725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488" y="1671638"/>
                <a:ext cx="428625" cy="32385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488" y="1138238"/>
                <a:ext cx="428625" cy="428625"/>
              </a:xfrm>
              <a:prstGeom prst="rect">
                <a:avLst/>
              </a:prstGeom>
            </p:spPr>
          </p:pic>
        </p:grpSp>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75281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584" y="1560907"/>
            <a:ext cx="7758545" cy="148503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6" y="3198341"/>
            <a:ext cx="4343400" cy="3068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29" name="Text Box 8"/>
          <p:cNvSpPr txBox="1">
            <a:spLocks noChangeArrowheads="1"/>
          </p:cNvSpPr>
          <p:nvPr/>
        </p:nvSpPr>
        <p:spPr bwMode="auto">
          <a:xfrm>
            <a:off x="7118487" y="4068650"/>
            <a:ext cx="3429000" cy="919401"/>
          </a:xfrm>
          <a:prstGeom prst="round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i="1" dirty="0" err="1">
                <a:latin typeface="+mn-lt"/>
              </a:rPr>
              <a:t>Gs</a:t>
            </a:r>
            <a:r>
              <a:rPr lang="en-US" altLang="en-US" sz="2400" i="1" dirty="0">
                <a:latin typeface="+mn-lt"/>
              </a:rPr>
              <a:t>-</a:t>
            </a:r>
            <a:r>
              <a:rPr lang="en-US" altLang="en-US" sz="2400" dirty="0">
                <a:latin typeface="+mn-lt"/>
              </a:rPr>
              <a:t>P</a:t>
            </a:r>
            <a:r>
              <a:rPr lang="en-US" altLang="en-US" sz="2400" i="1" dirty="0">
                <a:latin typeface="+mn-lt"/>
              </a:rPr>
              <a:t> </a:t>
            </a:r>
            <a:r>
              <a:rPr lang="en-US" altLang="en-US" sz="2400" dirty="0">
                <a:latin typeface="+mn-lt"/>
              </a:rPr>
              <a:t>(Perceptual Speed</a:t>
            </a:r>
            <a:r>
              <a:rPr lang="en-US" altLang="en-US" sz="2400" i="1" dirty="0">
                <a:latin typeface="+mn-lt"/>
              </a:rPr>
              <a:t>)</a:t>
            </a:r>
            <a:endParaRPr lang="en-US" altLang="en-US" sz="2400" dirty="0">
              <a:latin typeface="+mn-lt"/>
            </a:endParaRPr>
          </a:p>
        </p:txBody>
      </p:sp>
      <p:sp>
        <p:nvSpPr>
          <p:cNvPr id="7" name="Rectangle 6"/>
          <p:cNvSpPr>
            <a:spLocks noChangeArrowheads="1"/>
          </p:cNvSpPr>
          <p:nvPr/>
        </p:nvSpPr>
        <p:spPr bwMode="auto">
          <a:xfrm>
            <a:off x="4714876" y="-47625"/>
            <a:ext cx="5572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4: Letter-Pattern Matching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03956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8852" name="Group 10"/>
          <p:cNvGrpSpPr>
            <a:grpSpLocks/>
          </p:cNvGrpSpPr>
          <p:nvPr/>
        </p:nvGrpSpPr>
        <p:grpSpPr bwMode="auto">
          <a:xfrm>
            <a:off x="1759938" y="1515762"/>
            <a:ext cx="8709025" cy="1924050"/>
            <a:chOff x="159" y="1104"/>
            <a:chExt cx="5486" cy="1212"/>
          </a:xfrm>
        </p:grpSpPr>
        <p:pic>
          <p:nvPicPr>
            <p:cNvPr id="7885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r="2069"/>
            <a:stretch/>
          </p:blipFill>
          <p:spPr bwMode="auto">
            <a:xfrm>
              <a:off x="192" y="1296"/>
              <a:ext cx="5453" cy="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5" name="Text Box 8"/>
            <p:cNvSpPr txBox="1">
              <a:spLocks noChangeArrowheads="1"/>
            </p:cNvSpPr>
            <p:nvPr/>
          </p:nvSpPr>
          <p:spPr bwMode="auto">
            <a:xfrm>
              <a:off x="159" y="1104"/>
              <a:ext cx="5486"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700" dirty="0">
                  <a:latin typeface="Times New Roman" pitchFamily="18" charset="0"/>
                </a:rPr>
                <a:t>Open the Response Booklet to Letter-Pattern Matching test items and hold up booklet so subject </a:t>
              </a:r>
            </a:p>
          </p:txBody>
        </p:sp>
      </p:grpSp>
      <p:sp>
        <p:nvSpPr>
          <p:cNvPr id="78853" name="Text Box 9"/>
          <p:cNvSpPr txBox="1">
            <a:spLocks noChangeArrowheads="1"/>
          </p:cNvSpPr>
          <p:nvPr/>
        </p:nvSpPr>
        <p:spPr bwMode="auto">
          <a:xfrm>
            <a:off x="2646894" y="3801762"/>
            <a:ext cx="7471230" cy="2247424"/>
          </a:xfrm>
          <a:prstGeom prst="round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Hold the Response Booklet up and point as directed. </a:t>
            </a:r>
          </a:p>
          <a:p>
            <a:pPr eaLnBrk="1" hangingPunct="1">
              <a:spcBef>
                <a:spcPct val="50000"/>
              </a:spcBef>
              <a:buFontTx/>
              <a:buNone/>
            </a:pPr>
            <a:r>
              <a:rPr lang="en-US" altLang="en-US" sz="2800" dirty="0">
                <a:latin typeface="+mn-lt"/>
              </a:rPr>
              <a:t>Do not lay the Response Booklet in front of the examinee while giving the directions.</a:t>
            </a:r>
          </a:p>
        </p:txBody>
      </p:sp>
      <p:sp>
        <p:nvSpPr>
          <p:cNvPr id="8" name="Rectangle 6"/>
          <p:cNvSpPr>
            <a:spLocks noChangeArrowheads="1"/>
          </p:cNvSpPr>
          <p:nvPr/>
        </p:nvSpPr>
        <p:spPr bwMode="auto">
          <a:xfrm>
            <a:off x="4714876" y="-47625"/>
            <a:ext cx="5572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4: Letter-Pattern Matching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77357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xfrm>
            <a:off x="4714875" y="313681"/>
            <a:ext cx="5029200" cy="572145"/>
          </a:xfrm>
        </p:spPr>
        <p:txBody>
          <a:bodyPr/>
          <a:lstStyle/>
          <a:p>
            <a:pPr algn="l" eaLnBrk="1" hangingPunct="1">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Auditory Processing (</a:t>
            </a:r>
            <a:r>
              <a:rPr lang="en-US" sz="2800" b="1" i="1" dirty="0">
                <a:solidFill>
                  <a:srgbClr val="FFCC00"/>
                </a:solidFill>
                <a:effectLst>
                  <a:outerShdw blurRad="38100" dist="38100" dir="2700000" algn="tl">
                    <a:srgbClr val="000000">
                      <a:alpha val="43137"/>
                    </a:srgbClr>
                  </a:outerShdw>
                </a:effectLst>
                <a:latin typeface="Arial" panose="020B0604020202020204" pitchFamily="34" charset="0"/>
              </a:rPr>
              <a:t>Ga</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t>
            </a:r>
          </a:p>
        </p:txBody>
      </p:sp>
      <p:sp>
        <p:nvSpPr>
          <p:cNvPr id="86018" name="Rectangle 2"/>
          <p:cNvSpPr>
            <a:spLocks noGrp="1" noChangeArrowheads="1"/>
          </p:cNvSpPr>
          <p:nvPr>
            <p:ph sz="quarter" idx="1"/>
          </p:nvPr>
        </p:nvSpPr>
        <p:spPr>
          <a:xfrm>
            <a:off x="1965012" y="1503979"/>
            <a:ext cx="5943600" cy="1295400"/>
          </a:xfrm>
        </p:spPr>
        <p:txBody>
          <a:bodyPr/>
          <a:lstStyle/>
          <a:p>
            <a:pPr eaLnBrk="1" hangingPunct="1"/>
            <a:r>
              <a:rPr lang="en-US" altLang="en-US" sz="2800" dirty="0"/>
              <a:t>Test 5: Phonological Processing</a:t>
            </a:r>
          </a:p>
          <a:p>
            <a:pPr eaLnBrk="1" hangingPunct="1"/>
            <a:r>
              <a:rPr lang="en-US" altLang="en-US" sz="2800" dirty="0"/>
              <a:t>Test 12: </a:t>
            </a:r>
            <a:r>
              <a:rPr lang="en-US" altLang="en-US" sz="2800" dirty="0" err="1"/>
              <a:t>Nonword</a:t>
            </a:r>
            <a:r>
              <a:rPr lang="en-US" altLang="en-US" sz="2800" dirty="0"/>
              <a:t> Repetition</a:t>
            </a:r>
          </a:p>
        </p:txBody>
      </p:sp>
      <p:sp>
        <p:nvSpPr>
          <p:cNvPr id="86020" name="Text Box 5"/>
          <p:cNvSpPr txBox="1">
            <a:spLocks noChangeArrowheads="1"/>
          </p:cNvSpPr>
          <p:nvPr/>
        </p:nvSpPr>
        <p:spPr bwMode="auto">
          <a:xfrm>
            <a:off x="2049163" y="4625007"/>
            <a:ext cx="5181600" cy="1409748"/>
          </a:xfrm>
          <a:prstGeom prst="roundRect">
            <a:avLst/>
          </a:prstGeom>
          <a:solidFill>
            <a:schemeClr val="bg1"/>
          </a:solidFill>
          <a:ln w="38100">
            <a:solidFill>
              <a:srgbClr val="FFCC00"/>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50000"/>
              </a:spcBef>
              <a:buFontTx/>
              <a:buNone/>
            </a:pPr>
            <a:r>
              <a:rPr lang="en-US" altLang="en-US" sz="2400" dirty="0">
                <a:latin typeface="+mn-lt"/>
              </a:rPr>
              <a:t>Important for academic success, especially during skill acquisition</a:t>
            </a:r>
          </a:p>
          <a:p>
            <a:pPr eaLnBrk="1" hangingPunct="1">
              <a:lnSpc>
                <a:spcPct val="90000"/>
              </a:lnSpc>
              <a:spcBef>
                <a:spcPct val="50000"/>
              </a:spcBef>
              <a:buFontTx/>
              <a:buNone/>
            </a:pPr>
            <a:r>
              <a:rPr lang="en-US" altLang="en-US" sz="2400" dirty="0">
                <a:latin typeface="+mn-lt"/>
              </a:rPr>
              <a:t>Strong </a:t>
            </a:r>
            <a:r>
              <a:rPr lang="en-US" altLang="en-US" sz="2400" i="1" dirty="0">
                <a:latin typeface="+mn-lt"/>
              </a:rPr>
              <a:t>g</a:t>
            </a:r>
            <a:r>
              <a:rPr lang="en-US" altLang="en-US" sz="2400" dirty="0">
                <a:latin typeface="+mn-lt"/>
              </a:rPr>
              <a:t> loading:    .77</a:t>
            </a:r>
          </a:p>
        </p:txBody>
      </p:sp>
      <p:pic>
        <p:nvPicPr>
          <p:cNvPr id="86021" name="Picture 10" descr="MP90043923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686800" y="914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11"/>
          <p:cNvSpPr>
            <a:spLocks noChangeArrowheads="1"/>
          </p:cNvSpPr>
          <p:nvPr/>
        </p:nvSpPr>
        <p:spPr bwMode="auto">
          <a:xfrm>
            <a:off x="1965012" y="2799380"/>
            <a:ext cx="5943600" cy="15573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dirty="0">
                <a:latin typeface="+mn-lt"/>
              </a:rPr>
              <a:t>Other </a:t>
            </a:r>
            <a:r>
              <a:rPr lang="en-US" altLang="en-US" sz="2800" i="1" dirty="0">
                <a:latin typeface="+mn-lt"/>
              </a:rPr>
              <a:t>Ga</a:t>
            </a:r>
            <a:r>
              <a:rPr lang="en-US" altLang="en-US" sz="2800" dirty="0">
                <a:latin typeface="+mn-lt"/>
              </a:rPr>
              <a:t> tests</a:t>
            </a:r>
          </a:p>
          <a:p>
            <a:pPr marL="342900" indent="-342900" defTabSz="457200" eaLnBrk="1" hangingPunct="1">
              <a:buFont typeface="Arial"/>
              <a:buChar char="•"/>
            </a:pPr>
            <a:r>
              <a:rPr lang="en-US" altLang="en-US" sz="2800" dirty="0">
                <a:latin typeface="+mn-lt"/>
                <a:cs typeface="+mn-cs"/>
              </a:rPr>
              <a:t>OL Test 3: Segmentation</a:t>
            </a:r>
          </a:p>
          <a:p>
            <a:pPr marL="342900" indent="-342900" defTabSz="457200" eaLnBrk="1" hangingPunct="1">
              <a:buFont typeface="Arial"/>
              <a:buChar char="•"/>
            </a:pPr>
            <a:r>
              <a:rPr lang="en-US" altLang="en-US" sz="2800" dirty="0">
                <a:latin typeface="+mn-lt"/>
                <a:cs typeface="+mn-cs"/>
              </a:rPr>
              <a:t>OL Test 7: Sound Blending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7014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4714875" y="313681"/>
            <a:ext cx="5029200" cy="572145"/>
          </a:xfrm>
        </p:spPr>
        <p:txBody>
          <a:bodyPr/>
          <a:lstStyle/>
          <a:p>
            <a:pPr algn="l" eaLnBrk="1" hangingPunct="1">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Auditory Processing (</a:t>
            </a:r>
            <a:r>
              <a:rPr lang="en-US" sz="2800" b="1" i="1" dirty="0">
                <a:solidFill>
                  <a:srgbClr val="FFCC00"/>
                </a:solidFill>
                <a:effectLst>
                  <a:outerShdw blurRad="38100" dist="38100" dir="2700000" algn="tl">
                    <a:srgbClr val="000000">
                      <a:alpha val="43137"/>
                    </a:srgbClr>
                  </a:outerShdw>
                </a:effectLst>
                <a:latin typeface="Arial" panose="020B0604020202020204" pitchFamily="34" charset="0"/>
              </a:rPr>
              <a:t>Ga</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t>
            </a:r>
          </a:p>
        </p:txBody>
      </p:sp>
      <p:sp>
        <p:nvSpPr>
          <p:cNvPr id="88068" name="Rectangle 5"/>
          <p:cNvSpPr>
            <a:spLocks noGrp="1" noChangeArrowheads="1"/>
          </p:cNvSpPr>
          <p:nvPr>
            <p:ph sz="quarter" idx="1"/>
          </p:nvPr>
        </p:nvSpPr>
        <p:spPr>
          <a:xfrm>
            <a:off x="1981487" y="1446315"/>
            <a:ext cx="8229600" cy="4525963"/>
          </a:xfrm>
        </p:spPr>
        <p:txBody>
          <a:bodyPr/>
          <a:lstStyle/>
          <a:p>
            <a:pPr eaLnBrk="1" hangingPunct="1"/>
            <a:r>
              <a:rPr lang="en-US" altLang="en-US" sz="2800" dirty="0"/>
              <a:t>Increased cognitive complexity in the WJ IV </a:t>
            </a:r>
            <a:r>
              <a:rPr lang="en-US" altLang="en-US" sz="2800" i="1" dirty="0"/>
              <a:t>Ga </a:t>
            </a:r>
            <a:r>
              <a:rPr lang="en-US" altLang="en-US" sz="2800" dirty="0"/>
              <a:t>cluster </a:t>
            </a:r>
          </a:p>
          <a:p>
            <a:pPr eaLnBrk="1" hangingPunct="1"/>
            <a:endParaRPr lang="en-US" altLang="en-US" sz="1400" dirty="0"/>
          </a:p>
          <a:p>
            <a:pPr eaLnBrk="1" hangingPunct="1"/>
            <a:r>
              <a:rPr lang="en-US" altLang="en-US" sz="2800" dirty="0"/>
              <a:t>Very different from WJ III </a:t>
            </a:r>
            <a:r>
              <a:rPr lang="en-US" altLang="en-US" sz="2800" i="1" dirty="0"/>
              <a:t>Ga</a:t>
            </a:r>
            <a:r>
              <a:rPr lang="en-US" altLang="en-US" sz="2800" dirty="0"/>
              <a:t> cluster</a:t>
            </a:r>
          </a:p>
          <a:p>
            <a:pPr eaLnBrk="1" hangingPunct="1"/>
            <a:endParaRPr lang="en-US" altLang="en-US" sz="1400" dirty="0"/>
          </a:p>
          <a:p>
            <a:pPr eaLnBrk="1" hangingPunct="1"/>
            <a:r>
              <a:rPr lang="en-US" altLang="en-US" sz="2800" dirty="0"/>
              <a:t>Two new tests measuring multiple abilities</a:t>
            </a:r>
          </a:p>
          <a:p>
            <a:pPr lvl="1">
              <a:spcBef>
                <a:spcPts val="624"/>
              </a:spcBef>
            </a:pPr>
            <a:r>
              <a:rPr lang="en-US" altLang="en-US" sz="2600" dirty="0">
                <a:cs typeface="Arial" charset="0"/>
              </a:rPr>
              <a:t>Word fluency, speed of lexical access, phonological storage, phonetic coding, working memory </a:t>
            </a:r>
          </a:p>
          <a:p>
            <a:pPr lvl="1">
              <a:spcBef>
                <a:spcPts val="624"/>
              </a:spcBef>
            </a:pPr>
            <a:r>
              <a:rPr lang="en-US" altLang="en-US" sz="2600" dirty="0">
                <a:cs typeface="Arial" charset="0"/>
              </a:rPr>
              <a:t>Strong </a:t>
            </a:r>
            <a:r>
              <a:rPr lang="en-US" altLang="en-US" sz="2600" i="1" dirty="0">
                <a:cs typeface="Arial" charset="0"/>
              </a:rPr>
              <a:t>g</a:t>
            </a:r>
            <a:r>
              <a:rPr lang="en-US" altLang="en-US" sz="2600" dirty="0">
                <a:cs typeface="Arial" charset="0"/>
              </a:rPr>
              <a:t> loading: (.77)</a:t>
            </a:r>
          </a:p>
          <a:p>
            <a:pPr eaLnBrk="1" hangingPunct="1"/>
            <a:endParaRPr lang="en-US" altLang="en-US" dirty="0" smtClean="0"/>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418586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3"/>
          <p:cNvSpPr>
            <a:spLocks noGrp="1" noChangeArrowheads="1"/>
          </p:cNvSpPr>
          <p:nvPr>
            <p:ph sz="quarter" idx="1"/>
          </p:nvPr>
        </p:nvSpPr>
        <p:spPr>
          <a:xfrm>
            <a:off x="2038865" y="1242584"/>
            <a:ext cx="7315200" cy="4525963"/>
          </a:xfrm>
        </p:spPr>
        <p:txBody>
          <a:bodyPr/>
          <a:lstStyle/>
          <a:p>
            <a:pPr eaLnBrk="1" hangingPunct="1"/>
            <a:r>
              <a:rPr lang="en-US" altLang="en-US" sz="2800" dirty="0"/>
              <a:t>New test</a:t>
            </a:r>
          </a:p>
          <a:p>
            <a:pPr eaLnBrk="1" hangingPunct="1"/>
            <a:endParaRPr lang="en-US" altLang="en-US" sz="1200" dirty="0"/>
          </a:p>
          <a:p>
            <a:pPr eaLnBrk="1" hangingPunct="1"/>
            <a:r>
              <a:rPr lang="en-US" altLang="en-US" sz="2800" dirty="0"/>
              <a:t>Measures 3 aspects of speech sound processing that lead to the construction of sound-based lexical representations</a:t>
            </a:r>
          </a:p>
          <a:p>
            <a:pPr eaLnBrk="1" hangingPunct="1"/>
            <a:endParaRPr lang="en-US" altLang="en-US" sz="1200" dirty="0"/>
          </a:p>
          <a:p>
            <a:pPr eaLnBrk="1" hangingPunct="1"/>
            <a:r>
              <a:rPr lang="en-US" altLang="en-US" sz="2800" dirty="0"/>
              <a:t>3 subtests: Word Access, Word Fluency, and Substitution</a:t>
            </a:r>
          </a:p>
          <a:p>
            <a:pPr eaLnBrk="1" hangingPunct="1"/>
            <a:endParaRPr lang="en-US" altLang="en-US" sz="1200" dirty="0"/>
          </a:p>
          <a:p>
            <a:pPr eaLnBrk="1" hangingPunct="1"/>
            <a:r>
              <a:rPr lang="en-US" altLang="en-US" sz="2800" dirty="0"/>
              <a:t>Administer all 3 subtests to obtain a score.</a:t>
            </a:r>
          </a:p>
        </p:txBody>
      </p:sp>
      <p:sp>
        <p:nvSpPr>
          <p:cNvPr id="119813" name="Rectangle 5"/>
          <p:cNvSpPr>
            <a:spLocks noChangeArrowheads="1"/>
          </p:cNvSpPr>
          <p:nvPr/>
        </p:nvSpPr>
        <p:spPr bwMode="auto">
          <a:xfrm>
            <a:off x="4714875" y="186352"/>
            <a:ext cx="5943600" cy="70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5: Phonological Processing</a:t>
            </a:r>
          </a:p>
        </p:txBody>
      </p:sp>
      <p:sp>
        <p:nvSpPr>
          <p:cNvPr id="89093" name="Text Box 9"/>
          <p:cNvSpPr txBox="1">
            <a:spLocks noChangeArrowheads="1"/>
          </p:cNvSpPr>
          <p:nvPr/>
        </p:nvSpPr>
        <p:spPr bwMode="auto">
          <a:xfrm>
            <a:off x="3749159" y="5311347"/>
            <a:ext cx="4809015" cy="1328023"/>
          </a:xfrm>
          <a:prstGeom prst="roundRect">
            <a:avLst/>
          </a:prstGeom>
          <a:solidFill>
            <a:schemeClr val="bg1"/>
          </a:solidFill>
          <a:ln w="38100">
            <a:solidFill>
              <a:srgbClr val="FFCC00"/>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i="1" dirty="0">
                <a:latin typeface="+mn-lt"/>
              </a:rPr>
              <a:t>Ga-</a:t>
            </a:r>
            <a:r>
              <a:rPr lang="en-US" altLang="en-US" sz="2400" dirty="0">
                <a:latin typeface="+mn-lt"/>
              </a:rPr>
              <a:t>PC</a:t>
            </a:r>
            <a:r>
              <a:rPr lang="en-US" altLang="en-US" sz="2400" i="1" dirty="0">
                <a:latin typeface="+mn-lt"/>
              </a:rPr>
              <a:t> </a:t>
            </a:r>
            <a:r>
              <a:rPr lang="en-US" altLang="en-US" sz="2400" dirty="0">
                <a:latin typeface="+mn-lt"/>
              </a:rPr>
              <a:t>(Phonetic Coding)</a:t>
            </a:r>
            <a:r>
              <a:rPr lang="en-US" altLang="en-US" sz="2400" i="1" dirty="0">
                <a:latin typeface="+mn-lt"/>
              </a:rPr>
              <a:t>                         </a:t>
            </a:r>
            <a:br>
              <a:rPr lang="en-US" altLang="en-US" sz="2400" i="1" dirty="0">
                <a:latin typeface="+mn-lt"/>
              </a:rPr>
            </a:br>
            <a:r>
              <a:rPr lang="en-US" altLang="en-US" sz="2400" i="1" dirty="0" err="1">
                <a:latin typeface="+mn-lt"/>
              </a:rPr>
              <a:t>Glr</a:t>
            </a:r>
            <a:r>
              <a:rPr lang="en-US" altLang="en-US" sz="2400" dirty="0">
                <a:latin typeface="+mn-lt"/>
              </a:rPr>
              <a:t>-LA (Speed of Lexical Access)             </a:t>
            </a:r>
            <a:br>
              <a:rPr lang="en-US" altLang="en-US" sz="2400" dirty="0">
                <a:latin typeface="+mn-lt"/>
              </a:rPr>
            </a:br>
            <a:r>
              <a:rPr lang="en-US" altLang="en-US" sz="2400" i="1" dirty="0" err="1">
                <a:latin typeface="+mn-lt"/>
              </a:rPr>
              <a:t>Gs</a:t>
            </a:r>
            <a:r>
              <a:rPr lang="en-US" altLang="en-US" sz="2400" dirty="0">
                <a:latin typeface="+mn-lt"/>
              </a:rPr>
              <a:t>-FW (Word Fluency)</a:t>
            </a:r>
          </a:p>
        </p:txBody>
      </p:sp>
      <p:sp>
        <p:nvSpPr>
          <p:cNvPr id="15" name="Oval 14"/>
          <p:cNvSpPr/>
          <p:nvPr/>
        </p:nvSpPr>
        <p:spPr>
          <a:xfrm>
            <a:off x="3691493" y="289899"/>
            <a:ext cx="1023382"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grpSp>
        <p:nvGrpSpPr>
          <p:cNvPr id="8" name="Group 7"/>
          <p:cNvGrpSpPr/>
          <p:nvPr/>
        </p:nvGrpSpPr>
        <p:grpSpPr>
          <a:xfrm>
            <a:off x="9906000" y="990600"/>
            <a:ext cx="609600" cy="1600200"/>
            <a:chOff x="8382000" y="990600"/>
            <a:chExt cx="609600" cy="1600200"/>
          </a:xfrm>
        </p:grpSpPr>
        <p:sp>
          <p:nvSpPr>
            <p:cNvPr id="9" name="Rounded Rectangle 8"/>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8472488" y="1100138"/>
              <a:ext cx="428625" cy="900112"/>
              <a:chOff x="8472488" y="1114426"/>
              <a:chExt cx="428625" cy="900112"/>
            </a:xfrm>
          </p:grpSpPr>
          <p:pic>
            <p:nvPicPr>
              <p:cNvPr id="11"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r="14843"/>
              <a:stretch/>
            </p:blipFill>
            <p:spPr bwMode="auto">
              <a:xfrm>
                <a:off x="8472488" y="1114426"/>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488" y="1585913"/>
                <a:ext cx="428625" cy="428625"/>
              </a:xfrm>
              <a:prstGeom prst="rect">
                <a:avLst/>
              </a:prstGeom>
            </p:spPr>
          </p:pic>
        </p:grpSp>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71177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3886201" y="66031"/>
            <a:ext cx="5781675" cy="95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5A: Phonological Processing–Word Access</a:t>
            </a:r>
          </a:p>
        </p:txBody>
      </p:sp>
      <p:sp>
        <p:nvSpPr>
          <p:cNvPr id="90117" name="Text Box 8"/>
          <p:cNvSpPr txBox="1">
            <a:spLocks noChangeArrowheads="1"/>
          </p:cNvSpPr>
          <p:nvPr/>
        </p:nvSpPr>
        <p:spPr bwMode="auto">
          <a:xfrm>
            <a:off x="1905000" y="1590620"/>
            <a:ext cx="8305800" cy="43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800" dirty="0">
                <a:latin typeface="+mn-lt"/>
              </a:rPr>
              <a:t>Use audio recording for Items 4 and higher.</a:t>
            </a:r>
            <a:endParaRPr lang="en-US" altLang="en-US" sz="1200" dirty="0">
              <a:latin typeface="+mn-lt"/>
            </a:endParaRPr>
          </a:p>
          <a:p>
            <a:pPr eaLnBrk="1" hangingPunct="1">
              <a:spcBef>
                <a:spcPct val="50000"/>
              </a:spcBef>
            </a:pPr>
            <a:r>
              <a:rPr lang="en-US" altLang="en-US" sz="2800" dirty="0">
                <a:latin typeface="+mn-lt"/>
              </a:rPr>
              <a:t>Select appropriate starting point</a:t>
            </a:r>
          </a:p>
          <a:p>
            <a:pPr marL="742950" lvl="1" indent="-285750" eaLnBrk="1" hangingPunct="1">
              <a:buFont typeface="Arial"/>
              <a:buChar char="–"/>
            </a:pPr>
            <a:r>
              <a:rPr lang="en-US" altLang="en-US" dirty="0">
                <a:latin typeface="+mn-lt"/>
              </a:rPr>
              <a:t> </a:t>
            </a:r>
            <a:r>
              <a:rPr lang="en-US" altLang="en-US" sz="2600" dirty="0">
                <a:latin typeface="+mn-lt"/>
              </a:rPr>
              <a:t>Sample Item A: Preschool–Kindergarten</a:t>
            </a:r>
          </a:p>
          <a:p>
            <a:pPr marL="742950" lvl="1" indent="-285750" eaLnBrk="1" hangingPunct="1">
              <a:buFont typeface="Arial"/>
              <a:buChar char="–"/>
            </a:pPr>
            <a:r>
              <a:rPr lang="en-US" altLang="en-US" sz="2600" dirty="0">
                <a:latin typeface="+mn-lt"/>
              </a:rPr>
              <a:t> Sample Item C: Grade 1</a:t>
            </a:r>
            <a:r>
              <a:rPr lang="en-US" altLang="en-US" sz="2600" dirty="0"/>
              <a:t>–</a:t>
            </a:r>
            <a:r>
              <a:rPr lang="en-US" altLang="en-US" sz="2600" dirty="0">
                <a:latin typeface="+mn-lt"/>
              </a:rPr>
              <a:t>Adult</a:t>
            </a:r>
            <a:endParaRPr lang="en-US" altLang="en-US" sz="1200" dirty="0">
              <a:latin typeface="+mn-lt"/>
            </a:endParaRPr>
          </a:p>
          <a:p>
            <a:pPr eaLnBrk="1" hangingPunct="1">
              <a:spcBef>
                <a:spcPct val="50000"/>
              </a:spcBef>
            </a:pPr>
            <a:r>
              <a:rPr lang="en-US" altLang="en-US" sz="2800" dirty="0">
                <a:latin typeface="+mn-lt"/>
              </a:rPr>
              <a:t>Responses must be real words in English to receive credit.</a:t>
            </a:r>
          </a:p>
          <a:p>
            <a:pPr eaLnBrk="1" hangingPunct="1">
              <a:spcBef>
                <a:spcPct val="50000"/>
              </a:spcBef>
            </a:pPr>
            <a:r>
              <a:rPr lang="en-US" altLang="en-US" sz="2800" dirty="0">
                <a:latin typeface="+mn-lt"/>
              </a:rPr>
              <a:t>Ask for a one-word response if examinee gives two or more words.</a:t>
            </a:r>
          </a:p>
        </p:txBody>
      </p:sp>
      <p:grpSp>
        <p:nvGrpSpPr>
          <p:cNvPr id="5" name="Group 4"/>
          <p:cNvGrpSpPr/>
          <p:nvPr/>
        </p:nvGrpSpPr>
        <p:grpSpPr>
          <a:xfrm>
            <a:off x="9906000" y="990600"/>
            <a:ext cx="609600" cy="1600200"/>
            <a:chOff x="8382000" y="990600"/>
            <a:chExt cx="609600" cy="1600200"/>
          </a:xfrm>
        </p:grpSpPr>
        <p:sp>
          <p:nvSpPr>
            <p:cNvPr id="6" name="Rounded Rectangle 5"/>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r="14843"/>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76523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t="4356"/>
          <a:stretch>
            <a:fillRect/>
          </a:stretch>
        </p:blipFill>
        <p:spPr bwMode="auto">
          <a:xfrm>
            <a:off x="1899334" y="2183633"/>
            <a:ext cx="8380413" cy="3173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140" name="Text Box 7"/>
          <p:cNvSpPr txBox="1">
            <a:spLocks noChangeArrowheads="1"/>
          </p:cNvSpPr>
          <p:nvPr/>
        </p:nvSpPr>
        <p:spPr bwMode="auto">
          <a:xfrm>
            <a:off x="2009694" y="1396887"/>
            <a:ext cx="556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Starting point for Preschool to K</a:t>
            </a:r>
          </a:p>
        </p:txBody>
      </p:sp>
      <p:sp>
        <p:nvSpPr>
          <p:cNvPr id="91141" name="Text Box 8"/>
          <p:cNvSpPr txBox="1">
            <a:spLocks noChangeArrowheads="1"/>
          </p:cNvSpPr>
          <p:nvPr/>
        </p:nvSpPr>
        <p:spPr bwMode="auto">
          <a:xfrm>
            <a:off x="2057401" y="5819559"/>
            <a:ext cx="7359249" cy="578882"/>
          </a:xfrm>
          <a:prstGeom prst="roundRect">
            <a:avLst/>
          </a:prstGeom>
          <a:solidFill>
            <a:schemeClr val="bg1"/>
          </a:solidFill>
          <a:ln w="38100">
            <a:solidFill>
              <a:srgbClr val="FFCC00"/>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i="1" dirty="0">
                <a:latin typeface="+mn-lt"/>
              </a:rPr>
              <a:t>If 0 correct on Items 1–3, discontinue testing</a:t>
            </a:r>
            <a:endParaRPr lang="en-US" altLang="en-US" sz="2800" i="1" dirty="0"/>
          </a:p>
        </p:txBody>
      </p:sp>
      <p:sp>
        <p:nvSpPr>
          <p:cNvPr id="17" name="Rectangle 2"/>
          <p:cNvSpPr>
            <a:spLocks noChangeArrowheads="1"/>
          </p:cNvSpPr>
          <p:nvPr/>
        </p:nvSpPr>
        <p:spPr bwMode="auto">
          <a:xfrm>
            <a:off x="4714875" y="66031"/>
            <a:ext cx="4953000" cy="95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5A: Phonological Processing–Word Access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98250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3" name="Text Box 5"/>
          <p:cNvSpPr txBox="1">
            <a:spLocks noChangeArrowheads="1"/>
          </p:cNvSpPr>
          <p:nvPr/>
        </p:nvSpPr>
        <p:spPr bwMode="auto">
          <a:xfrm>
            <a:off x="1931897" y="1651167"/>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Starting point for Grade 1 and higher</a:t>
            </a:r>
          </a:p>
        </p:txBody>
      </p:sp>
      <p:pic>
        <p:nvPicPr>
          <p:cNvPr id="9216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6505" t="88770"/>
          <a:stretch/>
        </p:blipFill>
        <p:spPr bwMode="auto">
          <a:xfrm>
            <a:off x="1931897" y="3744098"/>
            <a:ext cx="7765472" cy="3206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5" name="Text Box 9"/>
          <p:cNvSpPr txBox="1">
            <a:spLocks noChangeArrowheads="1"/>
          </p:cNvSpPr>
          <p:nvPr/>
        </p:nvSpPr>
        <p:spPr bwMode="auto">
          <a:xfrm>
            <a:off x="2078445" y="4514335"/>
            <a:ext cx="7758545" cy="878538"/>
          </a:xfrm>
          <a:prstGeom prst="roundRect">
            <a:avLst/>
          </a:prstGeom>
          <a:solidFill>
            <a:schemeClr val="bg1"/>
          </a:solidFill>
          <a:ln w="38100">
            <a:noFill/>
            <a:miter lim="800000"/>
            <a:headEnd/>
            <a:tailEnd/>
          </a:ln>
          <a:effectLs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70000"/>
              </a:lnSpc>
              <a:spcBef>
                <a:spcPct val="50000"/>
              </a:spcBef>
              <a:buFontTx/>
              <a:buNone/>
            </a:pPr>
            <a:r>
              <a:rPr lang="en-US" altLang="en-US" sz="2400" dirty="0">
                <a:latin typeface="+mn-lt"/>
              </a:rPr>
              <a:t>Basal: 6 lowest correct or Item 1</a:t>
            </a:r>
          </a:p>
          <a:p>
            <a:pPr eaLnBrk="1" hangingPunct="1">
              <a:lnSpc>
                <a:spcPct val="70000"/>
              </a:lnSpc>
              <a:spcBef>
                <a:spcPct val="50000"/>
              </a:spcBef>
              <a:buFontTx/>
              <a:buNone/>
            </a:pPr>
            <a:r>
              <a:rPr lang="en-US" altLang="en-US" sz="2400" dirty="0">
                <a:latin typeface="+mn-lt"/>
              </a:rPr>
              <a:t>Ceiling: 6 highest incorrect or last item</a:t>
            </a:r>
            <a:endParaRPr lang="en-US" altLang="en-US" sz="2400" dirty="0"/>
          </a:p>
        </p:txBody>
      </p:sp>
      <p:sp>
        <p:nvSpPr>
          <p:cNvPr id="92167" name="Text Box 12"/>
          <p:cNvSpPr txBox="1">
            <a:spLocks noChangeArrowheads="1"/>
          </p:cNvSpPr>
          <p:nvPr/>
        </p:nvSpPr>
        <p:spPr bwMode="auto">
          <a:xfrm>
            <a:off x="1965167" y="2761736"/>
            <a:ext cx="8001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dirty="0">
                <a:latin typeface="+mn-lt"/>
              </a:rPr>
              <a:t>C</a:t>
            </a:r>
            <a:r>
              <a:rPr lang="en-US" altLang="en-US" sz="2000" dirty="0">
                <a:latin typeface="+mn-lt"/>
              </a:rPr>
              <a:t>.  </a:t>
            </a:r>
            <a:r>
              <a:rPr lang="en-US" altLang="en-US" sz="2400" b="1" dirty="0">
                <a:solidFill>
                  <a:srgbClr val="0099CC"/>
                </a:solidFill>
                <a:latin typeface="+mn-lt"/>
              </a:rPr>
              <a:t>Tell me a word that starts with the /b/ sound. /b/.</a:t>
            </a:r>
          </a:p>
        </p:txBody>
      </p:sp>
      <p:sp>
        <p:nvSpPr>
          <p:cNvPr id="8" name="Rectangle 2"/>
          <p:cNvSpPr>
            <a:spLocks noChangeArrowheads="1"/>
          </p:cNvSpPr>
          <p:nvPr/>
        </p:nvSpPr>
        <p:spPr bwMode="auto">
          <a:xfrm>
            <a:off x="4714875" y="66031"/>
            <a:ext cx="4953000" cy="95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5A: Phonological Processing–Word Access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33027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Tests</a:t>
            </a:r>
            <a:endParaRPr lang="en-US" dirty="0"/>
          </a:p>
        </p:txBody>
      </p:sp>
      <p:sp>
        <p:nvSpPr>
          <p:cNvPr id="3" name="Content Placeholder 2"/>
          <p:cNvSpPr>
            <a:spLocks noGrp="1"/>
          </p:cNvSpPr>
          <p:nvPr>
            <p:ph sz="quarter" idx="1"/>
          </p:nvPr>
        </p:nvSpPr>
        <p:spPr/>
        <p:txBody>
          <a:bodyPr/>
          <a:lstStyle/>
          <a:p>
            <a:r>
              <a:rPr lang="en-US" dirty="0" smtClean="0"/>
              <a:t>Cog: Tests 1-7</a:t>
            </a:r>
          </a:p>
          <a:p>
            <a:r>
              <a:rPr lang="en-US" dirty="0" smtClean="0"/>
              <a:t>OL: Test 1-4</a:t>
            </a:r>
          </a:p>
          <a:p>
            <a:r>
              <a:rPr lang="en-US" dirty="0" smtClean="0"/>
              <a:t>ACH: Test 1-6</a:t>
            </a:r>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6324601" y="990301"/>
            <a:ext cx="2905463" cy="4645025"/>
          </a:xfrm>
          <a:prstGeom prst="rect">
            <a:avLst/>
          </a:prstGeom>
        </p:spPr>
      </p:pic>
      <p:sp>
        <p:nvSpPr>
          <p:cNvPr id="5" name="Footer Placeholder 4"/>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240972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4710112" y="-28575"/>
            <a:ext cx="57292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5B: Phonological Processing–Word Fluency</a:t>
            </a:r>
          </a:p>
        </p:txBody>
      </p:sp>
      <p:sp>
        <p:nvSpPr>
          <p:cNvPr id="93188" name="Text Box 8"/>
          <p:cNvSpPr txBox="1">
            <a:spLocks noChangeArrowheads="1"/>
          </p:cNvSpPr>
          <p:nvPr/>
        </p:nvSpPr>
        <p:spPr bwMode="auto">
          <a:xfrm>
            <a:off x="1940872" y="1571625"/>
            <a:ext cx="76200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28600" indent="-228600" eaLnBrk="1" hangingPunct="1">
              <a:spcBef>
                <a:spcPct val="50000"/>
              </a:spcBef>
            </a:pPr>
            <a:r>
              <a:rPr lang="en-US" altLang="en-US" sz="2800" dirty="0">
                <a:latin typeface="+mn-lt"/>
              </a:rPr>
              <a:t>Administer both items to all examinees.</a:t>
            </a:r>
          </a:p>
          <a:p>
            <a:pPr lvl="1" eaLnBrk="1" hangingPunct="1">
              <a:spcBef>
                <a:spcPts val="624"/>
              </a:spcBef>
              <a:buFont typeface="Arial"/>
              <a:buChar char="–"/>
            </a:pPr>
            <a:r>
              <a:rPr lang="en-US" altLang="en-US" sz="2400" dirty="0">
                <a:latin typeface="+mn-lt"/>
              </a:rPr>
              <a:t> Item 1: words that begin with /m/ sound as in </a:t>
            </a:r>
            <a:r>
              <a:rPr lang="en-US" altLang="en-US" sz="2400" i="1" dirty="0">
                <a:latin typeface="+mn-lt"/>
              </a:rPr>
              <a:t>milk</a:t>
            </a:r>
          </a:p>
          <a:p>
            <a:pPr lvl="1" eaLnBrk="1" hangingPunct="1">
              <a:spcBef>
                <a:spcPts val="624"/>
              </a:spcBef>
              <a:buFont typeface="Arial"/>
              <a:buChar char="–"/>
            </a:pPr>
            <a:r>
              <a:rPr lang="en-US" altLang="en-US" sz="2400" dirty="0">
                <a:latin typeface="+mn-lt"/>
              </a:rPr>
              <a:t> Item 2: words that begin with /d/ sound as in </a:t>
            </a:r>
            <a:r>
              <a:rPr lang="en-US" altLang="en-US" sz="2400" i="1" dirty="0">
                <a:latin typeface="+mn-lt"/>
              </a:rPr>
              <a:t>dog</a:t>
            </a:r>
          </a:p>
        </p:txBody>
      </p:sp>
      <p:sp>
        <p:nvSpPr>
          <p:cNvPr id="93189" name="Rectangle 9"/>
          <p:cNvSpPr>
            <a:spLocks noChangeArrowheads="1"/>
          </p:cNvSpPr>
          <p:nvPr/>
        </p:nvSpPr>
        <p:spPr bwMode="auto">
          <a:xfrm>
            <a:off x="1940872" y="3568727"/>
            <a:ext cx="7620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28600" indent="-228600" eaLnBrk="1" hangingPunct="1">
              <a:spcBef>
                <a:spcPct val="50000"/>
              </a:spcBef>
            </a:pPr>
            <a:r>
              <a:rPr lang="en-US" altLang="en-US" sz="2800" dirty="0">
                <a:latin typeface="+mn-lt"/>
              </a:rPr>
              <a:t>Use tally marks to record correct responses. </a:t>
            </a:r>
          </a:p>
          <a:p>
            <a:pPr lvl="1" eaLnBrk="1" hangingPunct="1">
              <a:spcBef>
                <a:spcPts val="624"/>
              </a:spcBef>
              <a:buFont typeface="Arial"/>
              <a:buChar char="–"/>
            </a:pPr>
            <a:r>
              <a:rPr lang="en-US" altLang="en-US" dirty="0">
                <a:latin typeface="+mn-lt"/>
              </a:rPr>
              <a:t> </a:t>
            </a:r>
            <a:r>
              <a:rPr lang="en-US" altLang="en-US" sz="2400" dirty="0">
                <a:latin typeface="+mn-lt"/>
              </a:rPr>
              <a:t>Do not accept duplicate responses.</a:t>
            </a:r>
          </a:p>
          <a:p>
            <a:pPr lvl="1" eaLnBrk="1" hangingPunct="1">
              <a:spcBef>
                <a:spcPts val="624"/>
              </a:spcBef>
              <a:buFont typeface="Arial"/>
              <a:buChar char="–"/>
            </a:pPr>
            <a:r>
              <a:rPr lang="en-US" altLang="en-US" sz="2400" dirty="0">
                <a:latin typeface="+mn-lt"/>
              </a:rPr>
              <a:t> Do not accept the example word as correct.</a:t>
            </a:r>
          </a:p>
        </p:txBody>
      </p:sp>
      <p:grpSp>
        <p:nvGrpSpPr>
          <p:cNvPr id="8" name="Group 7"/>
          <p:cNvGrpSpPr/>
          <p:nvPr/>
        </p:nvGrpSpPr>
        <p:grpSpPr>
          <a:xfrm>
            <a:off x="9906000" y="990600"/>
            <a:ext cx="609600" cy="1600200"/>
            <a:chOff x="8382000" y="990600"/>
            <a:chExt cx="609600" cy="1600200"/>
          </a:xfrm>
        </p:grpSpPr>
        <p:sp>
          <p:nvSpPr>
            <p:cNvPr id="9" name="Rounded Rectangle 8"/>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488" y="1143000"/>
              <a:ext cx="428625" cy="428625"/>
            </a:xfrm>
            <a:prstGeom prst="rect">
              <a:avLst/>
            </a:prstGeom>
          </p:spPr>
        </p:pic>
      </p:grpSp>
      <p:sp>
        <p:nvSpPr>
          <p:cNvPr id="10" name="Rectangle 9"/>
          <p:cNvSpPr>
            <a:spLocks noChangeArrowheads="1"/>
          </p:cNvSpPr>
          <p:nvPr/>
        </p:nvSpPr>
        <p:spPr bwMode="auto">
          <a:xfrm>
            <a:off x="1945675" y="5179108"/>
            <a:ext cx="5734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28600" indent="-228600" eaLnBrk="1" hangingPunct="1">
              <a:spcBef>
                <a:spcPct val="50000"/>
              </a:spcBef>
            </a:pPr>
            <a:r>
              <a:rPr lang="en-US" altLang="en-US" sz="2800" dirty="0">
                <a:latin typeface="+mn-lt"/>
              </a:rPr>
              <a:t>Time limit: 1 minute for each item</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3743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3"/>
          <p:cNvSpPr>
            <a:spLocks noGrp="1" noChangeArrowheads="1"/>
          </p:cNvSpPr>
          <p:nvPr>
            <p:ph sz="quarter" idx="1"/>
          </p:nvPr>
        </p:nvSpPr>
        <p:spPr>
          <a:xfrm>
            <a:off x="1899108" y="1590620"/>
            <a:ext cx="8229600" cy="4525963"/>
          </a:xfrm>
        </p:spPr>
        <p:txBody>
          <a:bodyPr/>
          <a:lstStyle/>
          <a:p>
            <a:pPr eaLnBrk="1" hangingPunct="1"/>
            <a:r>
              <a:rPr lang="en-US" altLang="en-US" sz="2800" dirty="0"/>
              <a:t>Use audio recording for Sample Items C and D and Items 3 and higher.</a:t>
            </a:r>
          </a:p>
          <a:p>
            <a:pPr eaLnBrk="1" hangingPunct="1"/>
            <a:endParaRPr lang="en-US" altLang="en-US" sz="1400" dirty="0"/>
          </a:p>
          <a:p>
            <a:pPr eaLnBrk="1" hangingPunct="1"/>
            <a:r>
              <a:rPr lang="en-US" altLang="en-US" sz="2800" dirty="0"/>
              <a:t>Basal/Ceiling rules:</a:t>
            </a:r>
          </a:p>
          <a:p>
            <a:pPr lvl="1" eaLnBrk="1" hangingPunct="1"/>
            <a:r>
              <a:rPr lang="en-US" altLang="en-US" sz="2400" dirty="0"/>
              <a:t>6 lowest correct or Item 1</a:t>
            </a:r>
          </a:p>
          <a:p>
            <a:pPr lvl="1" eaLnBrk="1" hangingPunct="1"/>
            <a:r>
              <a:rPr lang="en-US" altLang="en-US" sz="2400" dirty="0"/>
              <a:t>6 highest incorrect or last item</a:t>
            </a:r>
          </a:p>
          <a:p>
            <a:pPr lvl="1" eaLnBrk="1" hangingPunct="1"/>
            <a:endParaRPr lang="en-US" altLang="en-US" sz="1400" dirty="0"/>
          </a:p>
          <a:p>
            <a:pPr eaLnBrk="1" hangingPunct="1"/>
            <a:r>
              <a:rPr lang="en-US" altLang="en-US" sz="2800" dirty="0"/>
              <a:t>If examinee has no correct responses on Sample Items A and B, discontinue testing.</a:t>
            </a:r>
          </a:p>
        </p:txBody>
      </p:sp>
      <p:sp>
        <p:nvSpPr>
          <p:cNvPr id="121861" name="Rectangle 5"/>
          <p:cNvSpPr>
            <a:spLocks noChangeArrowheads="1"/>
          </p:cNvSpPr>
          <p:nvPr/>
        </p:nvSpPr>
        <p:spPr bwMode="auto">
          <a:xfrm>
            <a:off x="4714875" y="-28575"/>
            <a:ext cx="563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5C: Phonological Processing–Substitution</a:t>
            </a:r>
          </a:p>
        </p:txBody>
      </p:sp>
      <p:grpSp>
        <p:nvGrpSpPr>
          <p:cNvPr id="5" name="Group 4"/>
          <p:cNvGrpSpPr/>
          <p:nvPr/>
        </p:nvGrpSpPr>
        <p:grpSpPr>
          <a:xfrm>
            <a:off x="9906000" y="990600"/>
            <a:ext cx="609600" cy="1600200"/>
            <a:chOff x="8382000" y="990600"/>
            <a:chExt cx="609600" cy="1600200"/>
          </a:xfrm>
        </p:grpSpPr>
        <p:sp>
          <p:nvSpPr>
            <p:cNvPr id="6" name="Rounded Rectangle 5"/>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r="14843"/>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31476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714875" y="-28575"/>
            <a:ext cx="563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5C: Phonological Processing–Substitution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554" y="1471759"/>
            <a:ext cx="7879057" cy="3914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60090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5" name="Rectangle 5"/>
          <p:cNvSpPr>
            <a:spLocks noChangeArrowheads="1"/>
          </p:cNvSpPr>
          <p:nvPr/>
        </p:nvSpPr>
        <p:spPr bwMode="auto">
          <a:xfrm>
            <a:off x="4714875" y="111903"/>
            <a:ext cx="5181600" cy="8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12: </a:t>
            </a:r>
            <a:r>
              <a:rPr lang="en-US" sz="2800" b="1" dirty="0" err="1">
                <a:solidFill>
                  <a:srgbClr val="FFCC00"/>
                </a:solidFill>
                <a:effectLst>
                  <a:outerShdw blurRad="38100" dist="38100" dir="2700000" algn="tl">
                    <a:srgbClr val="000000">
                      <a:alpha val="43137"/>
                    </a:srgbClr>
                  </a:outerShdw>
                </a:effectLst>
                <a:latin typeface="Arial" panose="020B0604020202020204" pitchFamily="34" charset="0"/>
              </a:rPr>
              <a:t>Nonword</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Repetition</a:t>
            </a:r>
          </a:p>
        </p:txBody>
      </p:sp>
      <p:sp>
        <p:nvSpPr>
          <p:cNvPr id="98307" name="Rectangle 6"/>
          <p:cNvSpPr>
            <a:spLocks noGrp="1" noChangeArrowheads="1"/>
          </p:cNvSpPr>
          <p:nvPr>
            <p:ph sz="quarter" idx="1"/>
          </p:nvPr>
        </p:nvSpPr>
        <p:spPr>
          <a:xfrm>
            <a:off x="1923536" y="1517648"/>
            <a:ext cx="7772400" cy="4525963"/>
          </a:xfrm>
          <a:noFill/>
        </p:spPr>
        <p:txBody>
          <a:bodyPr/>
          <a:lstStyle/>
          <a:p>
            <a:pPr eaLnBrk="1" hangingPunct="1">
              <a:lnSpc>
                <a:spcPct val="80000"/>
              </a:lnSpc>
            </a:pPr>
            <a:r>
              <a:rPr lang="en-US" altLang="en-US" sz="2600" dirty="0"/>
              <a:t>New test measuring phonological short-term memory</a:t>
            </a:r>
          </a:p>
          <a:p>
            <a:pPr eaLnBrk="1" hangingPunct="1">
              <a:lnSpc>
                <a:spcPct val="80000"/>
              </a:lnSpc>
            </a:pPr>
            <a:endParaRPr lang="en-US" altLang="en-US" sz="800" dirty="0"/>
          </a:p>
          <a:p>
            <a:pPr eaLnBrk="1" hangingPunct="1">
              <a:lnSpc>
                <a:spcPct val="80000"/>
              </a:lnSpc>
            </a:pPr>
            <a:r>
              <a:rPr lang="en-US" altLang="en-US" sz="2600" dirty="0"/>
              <a:t>Creates </a:t>
            </a:r>
            <a:r>
              <a:rPr lang="en-US" altLang="en-US" sz="2600" i="1" dirty="0"/>
              <a:t>Ga</a:t>
            </a:r>
            <a:r>
              <a:rPr lang="en-US" altLang="en-US" sz="2600" dirty="0"/>
              <a:t> cluster when combined with Test 5: Phonological Processing</a:t>
            </a:r>
          </a:p>
          <a:p>
            <a:pPr eaLnBrk="1" hangingPunct="1">
              <a:lnSpc>
                <a:spcPct val="80000"/>
              </a:lnSpc>
            </a:pPr>
            <a:endParaRPr lang="en-US" altLang="en-US" sz="800" dirty="0"/>
          </a:p>
          <a:p>
            <a:pPr eaLnBrk="1" hangingPunct="1">
              <a:lnSpc>
                <a:spcPct val="80000"/>
              </a:lnSpc>
            </a:pPr>
            <a:r>
              <a:rPr lang="en-US" altLang="en-US" sz="2600" dirty="0"/>
              <a:t>Use audio recording.</a:t>
            </a:r>
          </a:p>
          <a:p>
            <a:pPr eaLnBrk="1" hangingPunct="1">
              <a:lnSpc>
                <a:spcPct val="80000"/>
              </a:lnSpc>
            </a:pPr>
            <a:endParaRPr lang="en-US" altLang="en-US" sz="800" dirty="0"/>
          </a:p>
          <a:p>
            <a:pPr eaLnBrk="1" hangingPunct="1">
              <a:lnSpc>
                <a:spcPct val="80000"/>
              </a:lnSpc>
            </a:pPr>
            <a:r>
              <a:rPr lang="en-US" altLang="en-US" sz="2600" dirty="0"/>
              <a:t>Do not repeat any items during test.</a:t>
            </a:r>
          </a:p>
          <a:p>
            <a:pPr eaLnBrk="1" hangingPunct="1">
              <a:lnSpc>
                <a:spcPct val="80000"/>
              </a:lnSpc>
            </a:pPr>
            <a:endParaRPr lang="en-US" altLang="en-US" sz="800" dirty="0"/>
          </a:p>
          <a:p>
            <a:pPr eaLnBrk="1" hangingPunct="1">
              <a:lnSpc>
                <a:spcPct val="80000"/>
              </a:lnSpc>
            </a:pPr>
            <a:r>
              <a:rPr lang="en-US" altLang="en-US" sz="2600" dirty="0"/>
              <a:t>Basal: 6 lowest correct or Item 1</a:t>
            </a:r>
          </a:p>
          <a:p>
            <a:pPr eaLnBrk="1" hangingPunct="1">
              <a:lnSpc>
                <a:spcPct val="80000"/>
              </a:lnSpc>
            </a:pPr>
            <a:endParaRPr lang="en-US" altLang="en-US" sz="800" dirty="0"/>
          </a:p>
          <a:p>
            <a:pPr eaLnBrk="1" hangingPunct="1">
              <a:lnSpc>
                <a:spcPct val="80000"/>
              </a:lnSpc>
            </a:pPr>
            <a:r>
              <a:rPr lang="en-US" altLang="en-US" sz="2600" dirty="0"/>
              <a:t>Ceiling: 6 highest incorrect or last item</a:t>
            </a:r>
          </a:p>
          <a:p>
            <a:pPr eaLnBrk="1" hangingPunct="1">
              <a:lnSpc>
                <a:spcPct val="80000"/>
              </a:lnSpc>
            </a:pPr>
            <a:endParaRPr lang="en-US" altLang="en-US" sz="800" dirty="0"/>
          </a:p>
          <a:p>
            <a:pPr eaLnBrk="1" hangingPunct="1">
              <a:lnSpc>
                <a:spcPct val="80000"/>
              </a:lnSpc>
            </a:pPr>
            <a:r>
              <a:rPr lang="en-US" altLang="en-US" sz="2600" dirty="0"/>
              <a:t>Begin with sample items for all examinees, then select appropriate starting point.</a:t>
            </a:r>
          </a:p>
          <a:p>
            <a:pPr eaLnBrk="1" hangingPunct="1">
              <a:lnSpc>
                <a:spcPct val="80000"/>
              </a:lnSpc>
              <a:buFontTx/>
              <a:buNone/>
            </a:pPr>
            <a:endParaRPr lang="en-US" altLang="en-US" sz="2800" dirty="0"/>
          </a:p>
          <a:p>
            <a:pPr eaLnBrk="1" hangingPunct="1">
              <a:lnSpc>
                <a:spcPct val="80000"/>
              </a:lnSpc>
            </a:pPr>
            <a:endParaRPr lang="en-US" altLang="en-US" sz="2800" dirty="0"/>
          </a:p>
          <a:p>
            <a:pPr eaLnBrk="1" hangingPunct="1">
              <a:lnSpc>
                <a:spcPct val="80000"/>
              </a:lnSpc>
            </a:pPr>
            <a:endParaRPr lang="en-US" altLang="en-US" sz="2800" dirty="0"/>
          </a:p>
        </p:txBody>
      </p:sp>
      <p:sp>
        <p:nvSpPr>
          <p:cNvPr id="98309" name="Text Box 10"/>
          <p:cNvSpPr txBox="1">
            <a:spLocks noChangeArrowheads="1"/>
          </p:cNvSpPr>
          <p:nvPr/>
        </p:nvSpPr>
        <p:spPr bwMode="auto">
          <a:xfrm>
            <a:off x="3028436" y="6047729"/>
            <a:ext cx="5562600" cy="510778"/>
          </a:xfrm>
          <a:prstGeom prst="roundRect">
            <a:avLst/>
          </a:prstGeom>
          <a:solidFill>
            <a:schemeClr val="bg1"/>
          </a:solidFill>
          <a:ln w="38100">
            <a:solidFill>
              <a:srgbClr val="FFCC00"/>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i="1" dirty="0">
                <a:latin typeface="+mn-lt"/>
              </a:rPr>
              <a:t>Ga</a:t>
            </a:r>
            <a:r>
              <a:rPr lang="en-US" altLang="en-US" sz="2400" dirty="0">
                <a:latin typeface="+mn-lt"/>
              </a:rPr>
              <a:t>-UM (Memory for Sound Patterns)</a:t>
            </a:r>
          </a:p>
        </p:txBody>
      </p:sp>
      <p:sp>
        <p:nvSpPr>
          <p:cNvPr id="14" name="Oval 13"/>
          <p:cNvSpPr/>
          <p:nvPr/>
        </p:nvSpPr>
        <p:spPr>
          <a:xfrm>
            <a:off x="3657601" y="299424"/>
            <a:ext cx="1057275"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grpSp>
        <p:nvGrpSpPr>
          <p:cNvPr id="8" name="Group 7"/>
          <p:cNvGrpSpPr/>
          <p:nvPr/>
        </p:nvGrpSpPr>
        <p:grpSpPr>
          <a:xfrm>
            <a:off x="9906000" y="990600"/>
            <a:ext cx="609600" cy="1600200"/>
            <a:chOff x="8382000" y="990600"/>
            <a:chExt cx="609600" cy="1600200"/>
          </a:xfrm>
        </p:grpSpPr>
        <p:sp>
          <p:nvSpPr>
            <p:cNvPr id="9" name="Rounded Rectangle 8"/>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r="14843"/>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5760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2" name="Text Box 8"/>
          <p:cNvSpPr txBox="1">
            <a:spLocks noChangeArrowheads="1"/>
          </p:cNvSpPr>
          <p:nvPr/>
        </p:nvSpPr>
        <p:spPr bwMode="auto">
          <a:xfrm>
            <a:off x="2049163" y="2580502"/>
            <a:ext cx="8077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dirty="0">
                <a:latin typeface="+mn-lt"/>
              </a:rPr>
              <a:t>Narrow ability definition expanded to include phonological storage ability or short-term memory for speech sounds.</a:t>
            </a:r>
          </a:p>
          <a:p>
            <a:pPr eaLnBrk="1" hangingPunct="1">
              <a:spcBef>
                <a:spcPct val="0"/>
              </a:spcBef>
              <a:buFontTx/>
              <a:buNone/>
            </a:pPr>
            <a:endParaRPr lang="en-US" altLang="en-US" sz="2800" dirty="0">
              <a:latin typeface="+mn-lt"/>
            </a:endParaRPr>
          </a:p>
          <a:p>
            <a:pPr eaLnBrk="1" hangingPunct="1">
              <a:spcBef>
                <a:spcPct val="0"/>
              </a:spcBef>
              <a:buFontTx/>
              <a:buNone/>
            </a:pPr>
            <a:r>
              <a:rPr lang="en-US" altLang="en-US" sz="2800" dirty="0">
                <a:latin typeface="+mn-lt"/>
              </a:rPr>
              <a:t>Related constructs include phonological short-term memory and echoic memory. </a:t>
            </a:r>
          </a:p>
        </p:txBody>
      </p:sp>
      <p:sp>
        <p:nvSpPr>
          <p:cNvPr id="99333" name="Text Box 9"/>
          <p:cNvSpPr txBox="1">
            <a:spLocks noChangeArrowheads="1"/>
          </p:cNvSpPr>
          <p:nvPr/>
        </p:nvSpPr>
        <p:spPr bwMode="auto">
          <a:xfrm>
            <a:off x="3301021" y="1756816"/>
            <a:ext cx="5562600" cy="510778"/>
          </a:xfrm>
          <a:prstGeom prst="roundRect">
            <a:avLst/>
          </a:prstGeom>
          <a:solidFill>
            <a:schemeClr val="bg1"/>
          </a:solidFill>
          <a:ln w="38100">
            <a:solidFill>
              <a:srgbClr val="FFCC00"/>
            </a:solidFill>
            <a:miter lim="800000"/>
            <a:headEnd/>
            <a:tailEnd/>
          </a:ln>
          <a:effectLst/>
          <a:extLst/>
        </p:spPr>
        <p:txBody>
          <a:bodyPr>
            <a:spAutoFit/>
          </a:bodyPr>
          <a:lstStyle>
            <a:defPPr>
              <a:defRPr lang="en-US"/>
            </a:defPPr>
            <a:lvl1pPr algn="ctr">
              <a:spcBef>
                <a:spcPct val="50000"/>
              </a:spcBef>
              <a:buFontTx/>
              <a:buNone/>
              <a:defRPr sz="2400" i="1">
                <a:cs typeface="Arial" charset="0"/>
              </a:defRPr>
            </a:lvl1pPr>
            <a:lvl2pPr marL="742950" indent="-285750" eaLnBrk="0" hangingPunct="0">
              <a:spcBef>
                <a:spcPct val="20000"/>
              </a:spcBef>
              <a:buChar char="–"/>
              <a:defRPr sz="2800">
                <a:latin typeface="Arial" charset="0"/>
                <a:cs typeface="Arial" charset="0"/>
              </a:defRPr>
            </a:lvl2pPr>
            <a:lvl3pPr marL="1143000" indent="-228600" eaLnBrk="0" hangingPunct="0">
              <a:spcBef>
                <a:spcPct val="20000"/>
              </a:spcBef>
              <a:buChar char="•"/>
              <a:defRPr sz="2400">
                <a:latin typeface="Arial" charset="0"/>
                <a:cs typeface="Arial" charset="0"/>
              </a:defRPr>
            </a:lvl3pPr>
            <a:lvl4pPr marL="1600200" indent="-228600" eaLnBrk="0" hangingPunct="0">
              <a:spcBef>
                <a:spcPct val="20000"/>
              </a:spcBef>
              <a:buChar char="–"/>
              <a:defRPr sz="2000">
                <a:latin typeface="Arial" charset="0"/>
                <a:cs typeface="Arial" charset="0"/>
              </a:defRPr>
            </a:lvl4pPr>
            <a:lvl5pPr marL="2057400" indent="-228600" eaLnBrk="0" hangingPunct="0">
              <a:spcBef>
                <a:spcPct val="20000"/>
              </a:spcBef>
              <a:buChar char="»"/>
              <a:defRPr sz="2000">
                <a:latin typeface="Arial" charset="0"/>
                <a:cs typeface="Arial" charset="0"/>
              </a:defRPr>
            </a:lvl5pPr>
            <a:lvl6pPr marL="2514600" indent="-228600" eaLnBrk="0" fontAlgn="base" hangingPunct="0">
              <a:spcBef>
                <a:spcPct val="20000"/>
              </a:spcBef>
              <a:spcAft>
                <a:spcPct val="0"/>
              </a:spcAft>
              <a:buChar char="»"/>
              <a:defRPr sz="2000">
                <a:latin typeface="Arial" charset="0"/>
                <a:cs typeface="Arial" charset="0"/>
              </a:defRPr>
            </a:lvl6pPr>
            <a:lvl7pPr marL="2971800" indent="-228600" eaLnBrk="0" fontAlgn="base" hangingPunct="0">
              <a:spcBef>
                <a:spcPct val="20000"/>
              </a:spcBef>
              <a:spcAft>
                <a:spcPct val="0"/>
              </a:spcAft>
              <a:buChar char="»"/>
              <a:defRPr sz="2000">
                <a:latin typeface="Arial" charset="0"/>
                <a:cs typeface="Arial" charset="0"/>
              </a:defRPr>
            </a:lvl7pPr>
            <a:lvl8pPr marL="3429000" indent="-228600" eaLnBrk="0" fontAlgn="base" hangingPunct="0">
              <a:spcBef>
                <a:spcPct val="20000"/>
              </a:spcBef>
              <a:spcAft>
                <a:spcPct val="0"/>
              </a:spcAft>
              <a:buChar char="»"/>
              <a:defRPr sz="2000">
                <a:latin typeface="Arial" charset="0"/>
                <a:cs typeface="Arial" charset="0"/>
              </a:defRPr>
            </a:lvl8pPr>
            <a:lvl9pPr marL="3886200" indent="-228600" eaLnBrk="0" fontAlgn="base" hangingPunct="0">
              <a:spcBef>
                <a:spcPct val="20000"/>
              </a:spcBef>
              <a:spcAft>
                <a:spcPct val="0"/>
              </a:spcAft>
              <a:buChar char="»"/>
              <a:defRPr sz="2000">
                <a:latin typeface="Arial" charset="0"/>
                <a:cs typeface="Arial" charset="0"/>
              </a:defRPr>
            </a:lvl9pPr>
          </a:lstStyle>
          <a:p>
            <a:r>
              <a:rPr lang="en-US" altLang="en-US" dirty="0"/>
              <a:t>Ga</a:t>
            </a:r>
            <a:r>
              <a:rPr lang="en-US" altLang="en-US" i="0" dirty="0"/>
              <a:t>-UM (Memory for Sound Patterns</a:t>
            </a:r>
            <a:r>
              <a:rPr lang="en-US" altLang="en-US" dirty="0"/>
              <a:t>)</a:t>
            </a:r>
          </a:p>
        </p:txBody>
      </p:sp>
      <p:sp>
        <p:nvSpPr>
          <p:cNvPr id="5" name="Rectangle 5"/>
          <p:cNvSpPr>
            <a:spLocks noChangeArrowheads="1"/>
          </p:cNvSpPr>
          <p:nvPr/>
        </p:nvSpPr>
        <p:spPr bwMode="auto">
          <a:xfrm>
            <a:off x="4714875" y="111903"/>
            <a:ext cx="5181600" cy="8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12: </a:t>
            </a:r>
            <a:r>
              <a:rPr lang="en-US" sz="2800" b="1" dirty="0" err="1">
                <a:solidFill>
                  <a:srgbClr val="FFCC00"/>
                </a:solidFill>
                <a:effectLst>
                  <a:outerShdw blurRad="38100" dist="38100" dir="2700000" algn="tl">
                    <a:srgbClr val="000000">
                      <a:alpha val="43137"/>
                    </a:srgbClr>
                  </a:outerShdw>
                </a:effectLst>
                <a:latin typeface="Arial" panose="020B0604020202020204" pitchFamily="34" charset="0"/>
              </a:rPr>
              <a:t>Nonword</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Repetition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75351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4"/>
          <p:cNvSpPr>
            <a:spLocks noGrp="1" noChangeArrowheads="1"/>
          </p:cNvSpPr>
          <p:nvPr>
            <p:ph sz="quarter" idx="1"/>
          </p:nvPr>
        </p:nvSpPr>
        <p:spPr>
          <a:xfrm>
            <a:off x="2063578" y="2499540"/>
            <a:ext cx="2819400" cy="1905000"/>
          </a:xfrm>
          <a:prstGeom prst="roundRect">
            <a:avLst/>
          </a:prstGeom>
          <a:solidFill>
            <a:schemeClr val="bg1"/>
          </a:solidFill>
          <a:ln w="38100">
            <a:solidFill>
              <a:srgbClr val="FFCC00"/>
            </a:solidFill>
            <a:miter lim="800000"/>
            <a:headEnd/>
            <a:tailEnd/>
          </a:ln>
        </p:spPr>
        <p:txBody>
          <a:bodyPr/>
          <a:lstStyle/>
          <a:p>
            <a:pPr marL="0" indent="0">
              <a:buNone/>
            </a:pPr>
            <a:r>
              <a:rPr lang="en-US" altLang="en-US" sz="2800" dirty="0"/>
              <a:t>Use audio recording beginning with  Item 8.</a:t>
            </a:r>
          </a:p>
          <a:p>
            <a:pPr marL="0" indent="0">
              <a:buNone/>
            </a:pPr>
            <a:endParaRPr lang="en-US" altLang="en-US" sz="2800" dirty="0"/>
          </a:p>
          <a:p>
            <a:pPr marL="0" indent="0">
              <a:buNone/>
            </a:pPr>
            <a:endParaRPr lang="en-US" altLang="en-US" sz="2800" dirty="0"/>
          </a:p>
          <a:p>
            <a:pPr marL="0" indent="0">
              <a:buNone/>
            </a:pPr>
            <a:endParaRPr lang="en-US" altLang="en-US" sz="2800" dirty="0"/>
          </a:p>
          <a:p>
            <a:pPr marL="0" indent="0">
              <a:buNone/>
            </a:pPr>
            <a:endParaRPr lang="en-US" altLang="en-US" sz="2400" dirty="0"/>
          </a:p>
        </p:txBody>
      </p:sp>
      <p:sp>
        <p:nvSpPr>
          <p:cNvPr id="102405" name="Rectangle 7"/>
          <p:cNvSpPr>
            <a:spLocks noChangeArrowheads="1"/>
          </p:cNvSpPr>
          <p:nvPr/>
        </p:nvSpPr>
        <p:spPr bwMode="auto">
          <a:xfrm>
            <a:off x="1987378" y="5704704"/>
            <a:ext cx="8360796" cy="919401"/>
          </a:xfrm>
          <a:prstGeom prst="roundRect">
            <a:avLst/>
          </a:prstGeom>
          <a:solidFill>
            <a:schemeClr val="bg1"/>
          </a:solidFill>
          <a:ln w="38100">
            <a:solidFill>
              <a:srgbClr val="FFCC00"/>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dirty="0">
                <a:latin typeface="+mn-lt"/>
              </a:rPr>
              <a:t>Responses must be pronounced smoothly as a </a:t>
            </a:r>
            <a:br>
              <a:rPr lang="en-US" altLang="en-US" sz="2400" dirty="0">
                <a:latin typeface="+mn-lt"/>
              </a:rPr>
            </a:br>
            <a:r>
              <a:rPr lang="en-US" altLang="en-US" sz="2400" dirty="0">
                <a:latin typeface="+mn-lt"/>
              </a:rPr>
              <a:t>whole word to receive credit.</a:t>
            </a:r>
            <a:endParaRPr lang="en-US" altLang="en-US" sz="3600" dirty="0">
              <a:latin typeface="+mn-lt"/>
            </a:endParaRPr>
          </a:p>
        </p:txBody>
      </p:sp>
      <p:sp>
        <p:nvSpPr>
          <p:cNvPr id="7" name="Rectangle 5"/>
          <p:cNvSpPr>
            <a:spLocks noChangeArrowheads="1"/>
          </p:cNvSpPr>
          <p:nvPr/>
        </p:nvSpPr>
        <p:spPr bwMode="auto">
          <a:xfrm>
            <a:off x="4714875" y="111903"/>
            <a:ext cx="5181600" cy="8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12: </a:t>
            </a:r>
            <a:r>
              <a:rPr lang="en-US" sz="2800" b="1" dirty="0" err="1">
                <a:solidFill>
                  <a:srgbClr val="FFCC00"/>
                </a:solidFill>
                <a:effectLst>
                  <a:outerShdw blurRad="38100" dist="38100" dir="2700000" algn="tl">
                    <a:srgbClr val="000000">
                      <a:alpha val="43137"/>
                    </a:srgbClr>
                  </a:outerShdw>
                </a:effectLst>
                <a:latin typeface="Arial" panose="020B0604020202020204" pitchFamily="34" charset="0"/>
              </a:rPr>
              <a:t>Nonword</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Repetition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178" y="1513704"/>
            <a:ext cx="4800600" cy="3862301"/>
          </a:xfrm>
          <a:prstGeom prst="rect">
            <a:avLst/>
          </a:prstGeom>
          <a:noFill/>
          <a:ln>
            <a:noFill/>
          </a:ln>
          <a:effectLst>
            <a:outerShdw blurRad="292100" dist="50800"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22239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4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382712"/>
            <a:ext cx="7696200" cy="1970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428" name="Rectangle 8"/>
          <p:cNvSpPr>
            <a:spLocks noGrp="1" noChangeArrowheads="1"/>
          </p:cNvSpPr>
          <p:nvPr>
            <p:ph sz="quarter" idx="1"/>
          </p:nvPr>
        </p:nvSpPr>
        <p:spPr>
          <a:xfrm>
            <a:off x="1981200" y="1828800"/>
            <a:ext cx="7924800" cy="1905000"/>
          </a:xfrm>
          <a:noFill/>
          <a:extLst>
            <a:ext uri="{91240B29-F687-4F45-9708-019B960494DF}">
              <a14:hiddenLine xmlns:a14="http://schemas.microsoft.com/office/drawing/2010/main" w="38100" cmpd="sng">
                <a:solidFill>
                  <a:srgbClr val="FFCC00"/>
                </a:solidFill>
                <a:miter lim="800000"/>
                <a:headEnd/>
                <a:tailEnd/>
              </a14:hiddenLine>
            </a:ext>
          </a:extLst>
        </p:spPr>
        <p:txBody>
          <a:bodyPr/>
          <a:lstStyle/>
          <a:p>
            <a:pPr marL="0" indent="0">
              <a:buNone/>
            </a:pPr>
            <a:endParaRPr lang="en-US" altLang="en-US" b="1" smtClean="0"/>
          </a:p>
          <a:p>
            <a:pPr marL="0" indent="0"/>
            <a:endParaRPr lang="en-US" altLang="en-US" b="1" smtClean="0"/>
          </a:p>
          <a:p>
            <a:pPr marL="0" indent="0"/>
            <a:endParaRPr lang="en-US" altLang="en-US" b="1" smtClean="0"/>
          </a:p>
          <a:p>
            <a:pPr marL="0" indent="0"/>
            <a:endParaRPr lang="en-US" altLang="en-US" b="1" smtClean="0"/>
          </a:p>
          <a:p>
            <a:pPr marL="0" indent="0">
              <a:buNone/>
            </a:pPr>
            <a:endParaRPr lang="en-US" altLang="en-US" sz="2400" b="1"/>
          </a:p>
        </p:txBody>
      </p:sp>
      <p:sp>
        <p:nvSpPr>
          <p:cNvPr id="103429" name="Text Box 9"/>
          <p:cNvSpPr txBox="1">
            <a:spLocks noChangeArrowheads="1"/>
          </p:cNvSpPr>
          <p:nvPr/>
        </p:nvSpPr>
        <p:spPr bwMode="auto">
          <a:xfrm>
            <a:off x="2057401" y="3810000"/>
            <a:ext cx="7810500" cy="2094190"/>
          </a:xfrm>
          <a:prstGeom prst="roundRect">
            <a:avLst/>
          </a:prstGeom>
          <a:solidFill>
            <a:schemeClr val="bg1"/>
          </a:solidFill>
          <a:ln w="38100">
            <a:solidFill>
              <a:srgbClr val="FFCC00"/>
            </a:solidFill>
            <a:miter lim="800000"/>
            <a:headEnd/>
            <a:tailEnd/>
          </a:ln>
          <a:effectLst/>
          <a:extLst/>
        </p:spPr>
        <p:txBody>
          <a:bodyPr wrap="square">
            <a:spAutoFit/>
          </a:bodyPr>
          <a:lstStyle>
            <a:lvl1pPr marL="288925" indent="-288925"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sz="2600" dirty="0">
                <a:latin typeface="+mn-lt"/>
              </a:rPr>
              <a:t>Audio recording ensures each examinee hears the same stimulus.</a:t>
            </a:r>
          </a:p>
          <a:p>
            <a:pPr eaLnBrk="1" hangingPunct="1">
              <a:spcBef>
                <a:spcPct val="50000"/>
              </a:spcBef>
            </a:pPr>
            <a:r>
              <a:rPr lang="en-US" altLang="en-US" sz="2600" dirty="0">
                <a:latin typeface="+mn-lt"/>
              </a:rPr>
              <a:t>Listen carefully to the stimulus and response to facilitate scoring.</a:t>
            </a:r>
          </a:p>
        </p:txBody>
      </p:sp>
      <p:sp>
        <p:nvSpPr>
          <p:cNvPr id="7" name="Rectangle 5"/>
          <p:cNvSpPr>
            <a:spLocks noChangeArrowheads="1"/>
          </p:cNvSpPr>
          <p:nvPr/>
        </p:nvSpPr>
        <p:spPr bwMode="auto">
          <a:xfrm>
            <a:off x="4714875" y="111903"/>
            <a:ext cx="5181600" cy="8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12: </a:t>
            </a:r>
            <a:r>
              <a:rPr lang="en-US" sz="2800" b="1" dirty="0" err="1">
                <a:solidFill>
                  <a:srgbClr val="FFCC00"/>
                </a:solidFill>
                <a:effectLst>
                  <a:outerShdw blurRad="38100" dist="38100" dir="2700000" algn="tl">
                    <a:srgbClr val="000000">
                      <a:alpha val="43137"/>
                    </a:srgbClr>
                  </a:outerShdw>
                </a:effectLst>
                <a:latin typeface="Arial" panose="020B0604020202020204" pitchFamily="34" charset="0"/>
              </a:rPr>
              <a:t>Nonword</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Repetition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402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4705350" y="266700"/>
            <a:ext cx="4800600" cy="609600"/>
          </a:xfrm>
        </p:spPr>
        <p:txBody>
          <a:bodyPr/>
          <a:lstStyle/>
          <a:p>
            <a:pPr algn="l" eaLnBrk="1" hangingPunct="1">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Long-Term Retrieval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Glr</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t>
            </a:r>
          </a:p>
        </p:txBody>
      </p:sp>
      <p:sp>
        <p:nvSpPr>
          <p:cNvPr id="104450" name="Rectangle 2"/>
          <p:cNvSpPr>
            <a:spLocks noGrp="1" noChangeArrowheads="1"/>
          </p:cNvSpPr>
          <p:nvPr>
            <p:ph sz="quarter" idx="1"/>
          </p:nvPr>
        </p:nvSpPr>
        <p:spPr>
          <a:xfrm>
            <a:off x="2014151" y="1618573"/>
            <a:ext cx="8229600" cy="1801160"/>
          </a:xfrm>
        </p:spPr>
        <p:txBody>
          <a:bodyPr/>
          <a:lstStyle/>
          <a:p>
            <a:pPr eaLnBrk="1" hangingPunct="1"/>
            <a:r>
              <a:rPr lang="en-US" altLang="en-US" sz="2800" dirty="0"/>
              <a:t>Test 6: Story Recall</a:t>
            </a:r>
          </a:p>
          <a:p>
            <a:pPr eaLnBrk="1" hangingPunct="1"/>
            <a:r>
              <a:rPr lang="en-US" altLang="en-US" sz="2800" dirty="0"/>
              <a:t>Test 13: Visual-Auditory Learning</a:t>
            </a:r>
          </a:p>
          <a:p>
            <a:pPr eaLnBrk="1" hangingPunct="1">
              <a:buFontTx/>
              <a:buNone/>
            </a:pPr>
            <a:endParaRPr lang="en-US" altLang="en-US" sz="2800" dirty="0"/>
          </a:p>
        </p:txBody>
      </p:sp>
      <p:pic>
        <p:nvPicPr>
          <p:cNvPr id="104452" name="Picture 5" descr="MP90040903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605" y="1309816"/>
            <a:ext cx="29718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4453" name="Text Box 6"/>
          <p:cNvSpPr txBox="1">
            <a:spLocks noChangeArrowheads="1"/>
          </p:cNvSpPr>
          <p:nvPr/>
        </p:nvSpPr>
        <p:spPr bwMode="auto">
          <a:xfrm>
            <a:off x="2104866" y="3182798"/>
            <a:ext cx="4710545" cy="1532334"/>
          </a:xfrm>
          <a:prstGeom prst="roundRect">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dirty="0">
                <a:latin typeface="+mn-lt"/>
              </a:rPr>
              <a:t>Important for academic success, especially in skill acquisition</a:t>
            </a:r>
          </a:p>
          <a:p>
            <a:pPr eaLnBrk="1" hangingPunct="1">
              <a:spcBef>
                <a:spcPct val="50000"/>
              </a:spcBef>
              <a:buFontTx/>
              <a:buNone/>
            </a:pPr>
            <a:r>
              <a:rPr lang="en-US" altLang="en-US" sz="2400" dirty="0">
                <a:latin typeface="+mn-lt"/>
              </a:rPr>
              <a:t>Strong </a:t>
            </a:r>
            <a:r>
              <a:rPr lang="en-US" altLang="en-US" sz="2400" i="1" dirty="0">
                <a:latin typeface="+mn-lt"/>
              </a:rPr>
              <a:t>g </a:t>
            </a:r>
            <a:r>
              <a:rPr lang="en-US" altLang="en-US" sz="2400" dirty="0">
                <a:latin typeface="+mn-lt"/>
              </a:rPr>
              <a:t>loading:    .72</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29190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1" name="Rectangle 3"/>
          <p:cNvSpPr>
            <a:spLocks noGrp="1" noChangeArrowheads="1"/>
          </p:cNvSpPr>
          <p:nvPr>
            <p:ph type="title"/>
          </p:nvPr>
        </p:nvSpPr>
        <p:spPr>
          <a:xfrm>
            <a:off x="4695825" y="304800"/>
            <a:ext cx="5486400" cy="457200"/>
          </a:xfrm>
        </p:spPr>
        <p:txBody>
          <a:bodyPr/>
          <a:lstStyle/>
          <a:p>
            <a:pPr algn="l" eaLnBrk="1" hangingPunct="1">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6: Story Recall</a:t>
            </a:r>
          </a:p>
        </p:txBody>
      </p:sp>
      <p:sp>
        <p:nvSpPr>
          <p:cNvPr id="106498" name="Rectangle 2"/>
          <p:cNvSpPr>
            <a:spLocks noGrp="1" noChangeArrowheads="1"/>
          </p:cNvSpPr>
          <p:nvPr>
            <p:ph sz="quarter" idx="1"/>
          </p:nvPr>
        </p:nvSpPr>
        <p:spPr>
          <a:xfrm>
            <a:off x="1961134" y="1444594"/>
            <a:ext cx="7772400" cy="4525963"/>
          </a:xfrm>
        </p:spPr>
        <p:txBody>
          <a:bodyPr/>
          <a:lstStyle/>
          <a:p>
            <a:pPr eaLnBrk="1" hangingPunct="1">
              <a:lnSpc>
                <a:spcPct val="90000"/>
              </a:lnSpc>
            </a:pPr>
            <a:r>
              <a:rPr lang="en-US" altLang="en-US" sz="2800" dirty="0"/>
              <a:t>Use audio recording.</a:t>
            </a:r>
          </a:p>
          <a:p>
            <a:pPr eaLnBrk="1" hangingPunct="1">
              <a:lnSpc>
                <a:spcPct val="90000"/>
              </a:lnSpc>
            </a:pPr>
            <a:endParaRPr lang="en-US" altLang="en-US" sz="800" dirty="0"/>
          </a:p>
          <a:p>
            <a:pPr eaLnBrk="1" hangingPunct="1">
              <a:lnSpc>
                <a:spcPct val="90000"/>
              </a:lnSpc>
            </a:pPr>
            <a:r>
              <a:rPr lang="en-US" altLang="en-US" sz="2800" dirty="0"/>
              <a:t>Select appropriate starting point.</a:t>
            </a:r>
          </a:p>
          <a:p>
            <a:pPr eaLnBrk="1" hangingPunct="1">
              <a:lnSpc>
                <a:spcPct val="90000"/>
              </a:lnSpc>
            </a:pPr>
            <a:endParaRPr lang="en-US" altLang="en-US" sz="800" dirty="0"/>
          </a:p>
          <a:p>
            <a:pPr eaLnBrk="1" hangingPunct="1">
              <a:lnSpc>
                <a:spcPct val="90000"/>
              </a:lnSpc>
            </a:pPr>
            <a:r>
              <a:rPr lang="en-US" altLang="en-US" sz="2800" dirty="0"/>
              <a:t>Follow Continuation Instructions to determine when to give additional stories or when to discontinue testing.</a:t>
            </a:r>
          </a:p>
          <a:p>
            <a:pPr eaLnBrk="1" hangingPunct="1">
              <a:lnSpc>
                <a:spcPct val="90000"/>
              </a:lnSpc>
            </a:pPr>
            <a:endParaRPr lang="en-US" altLang="en-US" sz="800" dirty="0"/>
          </a:p>
          <a:p>
            <a:pPr eaLnBrk="1" hangingPunct="1">
              <a:lnSpc>
                <a:spcPct val="90000"/>
              </a:lnSpc>
            </a:pPr>
            <a:r>
              <a:rPr lang="en-US" altLang="en-US" sz="2800" dirty="0"/>
              <a:t>Scoring of recalled elements is based on a key word in each element.</a:t>
            </a:r>
          </a:p>
          <a:p>
            <a:pPr eaLnBrk="1" hangingPunct="1">
              <a:lnSpc>
                <a:spcPct val="90000"/>
              </a:lnSpc>
            </a:pPr>
            <a:endParaRPr lang="en-US" altLang="en-US" sz="800" dirty="0"/>
          </a:p>
          <a:p>
            <a:pPr eaLnBrk="1" hangingPunct="1">
              <a:lnSpc>
                <a:spcPct val="90000"/>
              </a:lnSpc>
            </a:pPr>
            <a:r>
              <a:rPr lang="en-US" altLang="en-US" sz="2800" dirty="0"/>
              <a:t>Story Recall moved from WJ III ACH to WJ IV COG.</a:t>
            </a:r>
          </a:p>
        </p:txBody>
      </p:sp>
      <p:sp>
        <p:nvSpPr>
          <p:cNvPr id="106500" name="Text Box 5"/>
          <p:cNvSpPr txBox="1">
            <a:spLocks noChangeArrowheads="1"/>
          </p:cNvSpPr>
          <p:nvPr/>
        </p:nvSpPr>
        <p:spPr bwMode="auto">
          <a:xfrm>
            <a:off x="3779044" y="5756189"/>
            <a:ext cx="4572000" cy="510778"/>
          </a:xfrm>
          <a:prstGeom prst="roundRect">
            <a:avLst/>
          </a:prstGeom>
          <a:solidFill>
            <a:schemeClr val="bg1"/>
          </a:solidFill>
          <a:ln w="38100">
            <a:solidFill>
              <a:srgbClr val="FFCC00"/>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i="1" dirty="0" err="1">
                <a:latin typeface="+mn-lt"/>
              </a:rPr>
              <a:t>Glr</a:t>
            </a:r>
            <a:r>
              <a:rPr lang="en-US" altLang="en-US" sz="2400" dirty="0">
                <a:latin typeface="+mn-lt"/>
              </a:rPr>
              <a:t>-MM (Meaningful Memory)</a:t>
            </a:r>
          </a:p>
        </p:txBody>
      </p:sp>
      <p:grpSp>
        <p:nvGrpSpPr>
          <p:cNvPr id="6" name="Group 5"/>
          <p:cNvGrpSpPr/>
          <p:nvPr/>
        </p:nvGrpSpPr>
        <p:grpSpPr>
          <a:xfrm>
            <a:off x="9906000" y="990600"/>
            <a:ext cx="609600" cy="1600200"/>
            <a:chOff x="8382000" y="990600"/>
            <a:chExt cx="609600" cy="1600200"/>
          </a:xfrm>
        </p:grpSpPr>
        <p:sp>
          <p:nvSpPr>
            <p:cNvPr id="7" name="Rounded Rectangle 6"/>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14844" r="14843"/>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29121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4714875" y="228600"/>
            <a:ext cx="4953000" cy="609600"/>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Visual Processing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Gv</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a:t>
            </a:r>
          </a:p>
        </p:txBody>
      </p:sp>
      <p:sp>
        <p:nvSpPr>
          <p:cNvPr id="122882" name="Rectangle 2"/>
          <p:cNvSpPr>
            <a:spLocks noGrp="1" noChangeArrowheads="1"/>
          </p:cNvSpPr>
          <p:nvPr>
            <p:ph sz="quarter" idx="1"/>
          </p:nvPr>
        </p:nvSpPr>
        <p:spPr>
          <a:xfrm>
            <a:off x="1981200" y="1558347"/>
            <a:ext cx="8229600" cy="4357661"/>
          </a:xfrm>
        </p:spPr>
        <p:txBody>
          <a:bodyPr/>
          <a:lstStyle/>
          <a:p>
            <a:pPr eaLnBrk="1" hangingPunct="1"/>
            <a:r>
              <a:rPr lang="en-US" altLang="en-US" sz="2800" dirty="0"/>
              <a:t>Test 7: Visualization(spatial relations)</a:t>
            </a:r>
          </a:p>
          <a:p>
            <a:pPr eaLnBrk="1" hangingPunct="1"/>
            <a:r>
              <a:rPr lang="en-US" altLang="en-US" sz="2800" dirty="0"/>
              <a:t>Test 14: Picture Recognition</a:t>
            </a:r>
          </a:p>
        </p:txBody>
      </p:sp>
      <p:sp>
        <p:nvSpPr>
          <p:cNvPr id="122884" name="Text Box 5"/>
          <p:cNvSpPr txBox="1">
            <a:spLocks noChangeArrowheads="1"/>
          </p:cNvSpPr>
          <p:nvPr/>
        </p:nvSpPr>
        <p:spPr bwMode="auto">
          <a:xfrm>
            <a:off x="2299346" y="3313986"/>
            <a:ext cx="3949055" cy="1041987"/>
          </a:xfrm>
          <a:prstGeom prst="roundRect">
            <a:avLst/>
          </a:prstGeom>
          <a:solidFill>
            <a:schemeClr val="bg1"/>
          </a:solidFill>
          <a:ln w="38100">
            <a:solidFill>
              <a:srgbClr val="FFCC00"/>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50000"/>
              </a:spcBef>
              <a:buFontTx/>
              <a:buNone/>
            </a:pPr>
            <a:r>
              <a:rPr lang="en-US" altLang="en-US" sz="2400" dirty="0">
                <a:latin typeface="+mn-lt"/>
              </a:rPr>
              <a:t>Important to math success</a:t>
            </a:r>
          </a:p>
          <a:p>
            <a:pPr eaLnBrk="1" hangingPunct="1">
              <a:lnSpc>
                <a:spcPct val="90000"/>
              </a:lnSpc>
              <a:spcBef>
                <a:spcPct val="50000"/>
              </a:spcBef>
              <a:buFontTx/>
              <a:buNone/>
            </a:pPr>
            <a:r>
              <a:rPr lang="en-US" altLang="en-US" sz="2400" dirty="0">
                <a:latin typeface="+mn-lt"/>
              </a:rPr>
              <a:t>Moderate </a:t>
            </a:r>
            <a:r>
              <a:rPr lang="en-US" altLang="en-US" sz="2400" i="1" dirty="0">
                <a:latin typeface="+mn-lt"/>
              </a:rPr>
              <a:t>g</a:t>
            </a:r>
            <a:r>
              <a:rPr lang="en-US" altLang="en-US" sz="2400" dirty="0">
                <a:latin typeface="+mn-lt"/>
              </a:rPr>
              <a:t> loading:   .68</a:t>
            </a:r>
          </a:p>
        </p:txBody>
      </p:sp>
      <p:pic>
        <p:nvPicPr>
          <p:cNvPr id="122885" name="Picture 14" descr="MP900406652[1]"/>
          <p:cNvPicPr>
            <a:picLocks noChangeAspect="1" noChangeArrowheads="1"/>
          </p:cNvPicPr>
          <p:nvPr/>
        </p:nvPicPr>
        <p:blipFill>
          <a:blip r:embed="rId3" cstate="print">
            <a:extLst>
              <a:ext uri="{28A0092B-C50C-407E-A947-70E740481C1C}">
                <a14:useLocalDpi xmlns:a14="http://schemas.microsoft.com/office/drawing/2010/main" val="0"/>
              </a:ext>
            </a:extLst>
          </a:blip>
          <a:srcRect t="2000"/>
          <a:stretch>
            <a:fillRect/>
          </a:stretch>
        </p:blipFill>
        <p:spPr bwMode="auto">
          <a:xfrm>
            <a:off x="8476456" y="1558347"/>
            <a:ext cx="2382838"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0688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J_IV_Logo_Web_Cogntve_4c"/>
          <p:cNvPicPr>
            <a:picLocks noChangeAspect="1" noChangeArrowheads="1"/>
          </p:cNvPicPr>
          <p:nvPr/>
        </p:nvPicPr>
        <p:blipFill rotWithShape="1">
          <a:blip r:embed="rId2">
            <a:extLst>
              <a:ext uri="{28A0092B-C50C-407E-A947-70E740481C1C}">
                <a14:useLocalDpi xmlns:a14="http://schemas.microsoft.com/office/drawing/2010/main" val="0"/>
              </a:ext>
            </a:extLst>
          </a:blip>
          <a:srcRect b="12644"/>
          <a:stretch/>
        </p:blipFill>
        <p:spPr bwMode="auto">
          <a:xfrm>
            <a:off x="1905000" y="976314"/>
            <a:ext cx="83820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9641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a:xfrm>
            <a:off x="3505200" y="152401"/>
            <a:ext cx="7162800" cy="724545"/>
          </a:xfrm>
        </p:spPr>
        <p:txBody>
          <a:bodyPr/>
          <a:lstStyle/>
          <a:p>
            <a:pPr algn="l" eaLnBrk="1" hangingPunct="1">
              <a:lnSpc>
                <a:spcPct val="8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Test 7: Visualization          </a:t>
            </a:r>
            <a:b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br>
            <a:r>
              <a:rPr lang="en-US" sz="2800" b="1" i="1" dirty="0">
                <a:solidFill>
                  <a:srgbClr val="FFCC00"/>
                </a:solidFill>
                <a:effectLst>
                  <a:outerShdw blurRad="38100" dist="38100" dir="2700000" algn="tl">
                    <a:srgbClr val="000000">
                      <a:alpha val="43137"/>
                    </a:srgbClr>
                  </a:outerShdw>
                </a:effectLst>
                <a:latin typeface="Arial" panose="020B0604020202020204" pitchFamily="34" charset="0"/>
              </a:rPr>
              <a:t>7A Spatial Relations, 7B Block Rotation</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a:t>
            </a:r>
          </a:p>
        </p:txBody>
      </p:sp>
      <p:sp>
        <p:nvSpPr>
          <p:cNvPr id="124932" name="Rectangle 9"/>
          <p:cNvSpPr>
            <a:spLocks noGrp="1" noChangeArrowheads="1"/>
          </p:cNvSpPr>
          <p:nvPr>
            <p:ph sz="quarter" idx="1"/>
          </p:nvPr>
        </p:nvSpPr>
        <p:spPr>
          <a:xfrm>
            <a:off x="1981200" y="1478118"/>
            <a:ext cx="8229600" cy="2895600"/>
          </a:xfrm>
          <a:noFill/>
        </p:spPr>
        <p:txBody>
          <a:bodyPr/>
          <a:lstStyle/>
          <a:p>
            <a:pPr eaLnBrk="1" hangingPunct="1">
              <a:lnSpc>
                <a:spcPct val="90000"/>
              </a:lnSpc>
            </a:pPr>
            <a:r>
              <a:rPr lang="en-US" altLang="en-US" sz="2800" dirty="0"/>
              <a:t>New test</a:t>
            </a:r>
          </a:p>
          <a:p>
            <a:pPr eaLnBrk="1" hangingPunct="1">
              <a:lnSpc>
                <a:spcPct val="90000"/>
              </a:lnSpc>
            </a:pPr>
            <a:endParaRPr lang="en-US" altLang="en-US" sz="1400" dirty="0"/>
          </a:p>
          <a:p>
            <a:pPr eaLnBrk="1" hangingPunct="1">
              <a:lnSpc>
                <a:spcPct val="90000"/>
              </a:lnSpc>
            </a:pPr>
            <a:r>
              <a:rPr lang="en-US" altLang="en-US" sz="2800" dirty="0"/>
              <a:t>Both subtests must be administered.</a:t>
            </a:r>
          </a:p>
          <a:p>
            <a:pPr eaLnBrk="1" hangingPunct="1">
              <a:lnSpc>
                <a:spcPct val="90000"/>
              </a:lnSpc>
            </a:pPr>
            <a:endParaRPr lang="en-US" altLang="en-US" sz="1400" dirty="0"/>
          </a:p>
          <a:p>
            <a:pPr eaLnBrk="1" hangingPunct="1">
              <a:lnSpc>
                <a:spcPct val="90000"/>
              </a:lnSpc>
            </a:pPr>
            <a:r>
              <a:rPr lang="en-US" altLang="en-US" sz="2800" dirty="0"/>
              <a:t>Basal/Ceiling rules apply to each subtest.</a:t>
            </a:r>
          </a:p>
          <a:p>
            <a:pPr eaLnBrk="1" hangingPunct="1">
              <a:lnSpc>
                <a:spcPct val="90000"/>
              </a:lnSpc>
            </a:pPr>
            <a:endParaRPr lang="en-US" altLang="en-US" sz="1400" dirty="0"/>
          </a:p>
          <a:p>
            <a:pPr eaLnBrk="1" hangingPunct="1">
              <a:lnSpc>
                <a:spcPct val="90000"/>
              </a:lnSpc>
            </a:pPr>
            <a:r>
              <a:rPr lang="en-US" altLang="en-US" sz="2800" dirty="0"/>
              <a:t>Modified from WJ III COG (Spatial Relations) and WJ III COG DS (Block Rotation)</a:t>
            </a:r>
          </a:p>
          <a:p>
            <a:pPr eaLnBrk="1" hangingPunct="1">
              <a:lnSpc>
                <a:spcPct val="90000"/>
              </a:lnSpc>
            </a:pPr>
            <a:endParaRPr lang="en-US" altLang="en-US" sz="2800" dirty="0"/>
          </a:p>
        </p:txBody>
      </p:sp>
      <p:sp>
        <p:nvSpPr>
          <p:cNvPr id="124933" name="Text Box 11"/>
          <p:cNvSpPr txBox="1">
            <a:spLocks noChangeArrowheads="1"/>
          </p:cNvSpPr>
          <p:nvPr/>
        </p:nvSpPr>
        <p:spPr bwMode="auto">
          <a:xfrm>
            <a:off x="3581400" y="5142438"/>
            <a:ext cx="5029200" cy="510778"/>
          </a:xfrm>
          <a:prstGeom prst="roundRect">
            <a:avLst/>
          </a:prstGeom>
          <a:solidFill>
            <a:schemeClr val="bg1"/>
          </a:solidFill>
          <a:ln w="38100">
            <a:solidFill>
              <a:srgbClr val="FFCC00"/>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i="1" dirty="0" err="1">
                <a:latin typeface="+mn-lt"/>
              </a:rPr>
              <a:t>Gv-</a:t>
            </a:r>
            <a:r>
              <a:rPr lang="en-US" altLang="en-US" sz="2400" dirty="0" err="1">
                <a:latin typeface="+mn-lt"/>
              </a:rPr>
              <a:t>Vz</a:t>
            </a:r>
            <a:r>
              <a:rPr lang="en-US" altLang="en-US" sz="2400" i="1" dirty="0">
                <a:latin typeface="+mn-lt"/>
              </a:rPr>
              <a:t> </a:t>
            </a:r>
            <a:r>
              <a:rPr lang="en-US" altLang="en-US" sz="2400" dirty="0">
                <a:latin typeface="+mn-lt"/>
              </a:rPr>
              <a:t>(Visualization)</a:t>
            </a:r>
          </a:p>
        </p:txBody>
      </p:sp>
      <p:sp>
        <p:nvSpPr>
          <p:cNvPr id="13" name="Oval 12"/>
          <p:cNvSpPr/>
          <p:nvPr/>
        </p:nvSpPr>
        <p:spPr>
          <a:xfrm>
            <a:off x="8610600" y="76200"/>
            <a:ext cx="745212"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0337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2" name="Rectangle 7"/>
          <p:cNvSpPr>
            <a:spLocks noChangeArrowheads="1"/>
          </p:cNvSpPr>
          <p:nvPr/>
        </p:nvSpPr>
        <p:spPr bwMode="auto">
          <a:xfrm>
            <a:off x="1965298" y="1050898"/>
            <a:ext cx="8382000" cy="496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2800" dirty="0">
                <a:latin typeface="+mn-lt"/>
              </a:rPr>
              <a:t>Select appropriate starting point.</a:t>
            </a:r>
          </a:p>
          <a:p>
            <a:pPr lvl="1" eaLnBrk="1" hangingPunct="1"/>
            <a:r>
              <a:rPr lang="en-US" altLang="en-US" sz="2600" dirty="0">
                <a:latin typeface="+mn-lt"/>
              </a:rPr>
              <a:t>Preschool to Grade 6: Introduction 1</a:t>
            </a:r>
          </a:p>
          <a:p>
            <a:pPr lvl="1" eaLnBrk="1" hangingPunct="1"/>
            <a:r>
              <a:rPr lang="en-US" altLang="en-US" sz="2600" dirty="0">
                <a:latin typeface="+mn-lt"/>
              </a:rPr>
              <a:t>Grade 7 to Adult: Introduction 3</a:t>
            </a:r>
          </a:p>
          <a:p>
            <a:pPr lvl="1" eaLnBrk="1" hangingPunct="1"/>
            <a:endParaRPr lang="en-US" altLang="en-US" sz="800" dirty="0">
              <a:latin typeface="+mn-lt"/>
            </a:endParaRPr>
          </a:p>
          <a:p>
            <a:pPr eaLnBrk="1" hangingPunct="1"/>
            <a:r>
              <a:rPr lang="en-US" altLang="en-US" sz="2800" dirty="0">
                <a:latin typeface="+mn-lt"/>
              </a:rPr>
              <a:t>Ceiling: 5 highest items incorrect or last item</a:t>
            </a:r>
          </a:p>
          <a:p>
            <a:pPr eaLnBrk="1" hangingPunct="1"/>
            <a:endParaRPr lang="en-US" altLang="en-US" sz="800" dirty="0">
              <a:latin typeface="+mn-lt"/>
            </a:endParaRPr>
          </a:p>
          <a:p>
            <a:pPr eaLnBrk="1" hangingPunct="1"/>
            <a:r>
              <a:rPr lang="en-US" altLang="en-US" sz="2800" dirty="0">
                <a:latin typeface="+mn-lt"/>
              </a:rPr>
              <a:t>If necessary, use hand or piece of paper to reveal only one item at a time.</a:t>
            </a:r>
          </a:p>
          <a:p>
            <a:pPr eaLnBrk="1" hangingPunct="1"/>
            <a:endParaRPr lang="en-US" altLang="en-US" sz="800" dirty="0">
              <a:latin typeface="+mn-lt"/>
            </a:endParaRPr>
          </a:p>
          <a:p>
            <a:pPr eaLnBrk="1" hangingPunct="1"/>
            <a:r>
              <a:rPr lang="en-US" altLang="en-US" sz="2800" dirty="0">
                <a:latin typeface="+mn-lt"/>
              </a:rPr>
              <a:t>Be sure to point as directed.</a:t>
            </a:r>
          </a:p>
          <a:p>
            <a:pPr eaLnBrk="1" hangingPunct="1"/>
            <a:endParaRPr lang="en-US" altLang="en-US" sz="800" dirty="0">
              <a:latin typeface="+mn-lt"/>
            </a:endParaRPr>
          </a:p>
          <a:p>
            <a:pPr eaLnBrk="1" hangingPunct="1"/>
            <a:r>
              <a:rPr lang="en-US" altLang="en-US" sz="2800" dirty="0">
                <a:latin typeface="+mn-lt"/>
              </a:rPr>
              <a:t>Position yourself to see examinee side of Test Book to insure accurate pointing.</a:t>
            </a:r>
          </a:p>
        </p:txBody>
      </p:sp>
      <p:sp>
        <p:nvSpPr>
          <p:cNvPr id="10" name="Rectangle 5"/>
          <p:cNvSpPr>
            <a:spLocks noChangeArrowheads="1"/>
          </p:cNvSpPr>
          <p:nvPr/>
        </p:nvSpPr>
        <p:spPr bwMode="auto">
          <a:xfrm>
            <a:off x="4708498" y="46981"/>
            <a:ext cx="5045102" cy="95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lnSpc>
                <a:spcPct val="80000"/>
              </a:lnSpc>
              <a:spcBef>
                <a:spcPct val="0"/>
              </a:spcBef>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ea typeface="+mj-ea"/>
                <a:cs typeface="+mj-cs"/>
              </a:rPr>
              <a:t>Test 7B: Visualization–</a:t>
            </a:r>
          </a:p>
          <a:p>
            <a:pPr defTabSz="457200">
              <a:lnSpc>
                <a:spcPct val="80000"/>
              </a:lnSpc>
              <a:spcBef>
                <a:spcPct val="0"/>
              </a:spcBef>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ea typeface="+mj-ea"/>
                <a:cs typeface="+mj-cs"/>
              </a:rPr>
              <a:t>Block Rotation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4205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1074" name="Picture 4"/>
          <p:cNvPicPr>
            <a:picLocks noChangeAspect="1" noChangeArrowheads="1"/>
          </p:cNvPicPr>
          <p:nvPr/>
        </p:nvPicPr>
        <p:blipFill>
          <a:blip r:embed="rId2">
            <a:extLst>
              <a:ext uri="{28A0092B-C50C-407E-A947-70E740481C1C}">
                <a14:useLocalDpi xmlns:a14="http://schemas.microsoft.com/office/drawing/2010/main" val="0"/>
              </a:ext>
            </a:extLst>
          </a:blip>
          <a:srcRect t="9236"/>
          <a:stretch>
            <a:fillRect/>
          </a:stretch>
        </p:blipFill>
        <p:spPr bwMode="auto">
          <a:xfrm>
            <a:off x="2381517" y="2340482"/>
            <a:ext cx="7800398" cy="3602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1076" name="Rectangle 7"/>
          <p:cNvSpPr>
            <a:spLocks noChangeArrowheads="1"/>
          </p:cNvSpPr>
          <p:nvPr/>
        </p:nvSpPr>
        <p:spPr bwMode="auto">
          <a:xfrm>
            <a:off x="2272663" y="1677776"/>
            <a:ext cx="75616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en-US" altLang="en-US" sz="2400" dirty="0">
                <a:latin typeface="+mn-lt"/>
              </a:rPr>
              <a:t>Introduction 1: Starting point for Preschool to Grade 6</a:t>
            </a:r>
          </a:p>
        </p:txBody>
      </p:sp>
      <p:sp>
        <p:nvSpPr>
          <p:cNvPr id="131077" name="Text Box 9"/>
          <p:cNvSpPr txBox="1">
            <a:spLocks noChangeArrowheads="1"/>
          </p:cNvSpPr>
          <p:nvPr/>
        </p:nvSpPr>
        <p:spPr bwMode="auto">
          <a:xfrm>
            <a:off x="7173097" y="3379574"/>
            <a:ext cx="3581400" cy="1328023"/>
          </a:xfrm>
          <a:prstGeom prst="roundRect">
            <a:avLst/>
          </a:prstGeom>
          <a:solidFill>
            <a:schemeClr val="bg1"/>
          </a:solidFill>
          <a:ln w="38100">
            <a:solidFill>
              <a:srgbClr val="FFCC00"/>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dirty="0">
                <a:latin typeface="+mn-lt"/>
              </a:rPr>
              <a:t>Both drawings must be correctly identified to be scored as correct (1).</a:t>
            </a:r>
          </a:p>
        </p:txBody>
      </p:sp>
      <p:sp>
        <p:nvSpPr>
          <p:cNvPr id="7" name="Rectangle 5"/>
          <p:cNvSpPr>
            <a:spLocks noChangeArrowheads="1"/>
          </p:cNvSpPr>
          <p:nvPr/>
        </p:nvSpPr>
        <p:spPr bwMode="auto">
          <a:xfrm>
            <a:off x="4708498" y="46981"/>
            <a:ext cx="5045102" cy="95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lnSpc>
                <a:spcPct val="80000"/>
              </a:lnSpc>
              <a:spcBef>
                <a:spcPct val="0"/>
              </a:spcBef>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ea typeface="+mj-ea"/>
                <a:cs typeface="+mj-cs"/>
              </a:rPr>
              <a:t>Test 7B: Visualization–</a:t>
            </a:r>
          </a:p>
          <a:p>
            <a:pPr defTabSz="457200">
              <a:lnSpc>
                <a:spcPct val="80000"/>
              </a:lnSpc>
              <a:spcBef>
                <a:spcPct val="0"/>
              </a:spcBef>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ea typeface="+mj-ea"/>
                <a:cs typeface="+mj-cs"/>
              </a:rPr>
              <a:t>Block Rotation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411487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5715000" y="1295399"/>
            <a:ext cx="4495800" cy="4460876"/>
            <a:chOff x="4191000" y="1295399"/>
            <a:chExt cx="4495800" cy="4460876"/>
          </a:xfrm>
        </p:grpSpPr>
        <p:pic>
          <p:nvPicPr>
            <p:cNvPr id="13209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60748" r="654" b="44218"/>
            <a:stretch/>
          </p:blipFill>
          <p:spPr bwMode="auto">
            <a:xfrm>
              <a:off x="4191000" y="1295399"/>
              <a:ext cx="4495800" cy="20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100" name="Picture 9"/>
            <p:cNvPicPr>
              <a:picLocks noChangeAspect="1" noChangeArrowheads="1"/>
            </p:cNvPicPr>
            <p:nvPr/>
          </p:nvPicPr>
          <p:blipFill>
            <a:blip r:embed="rId3">
              <a:extLst>
                <a:ext uri="{28A0092B-C50C-407E-A947-70E740481C1C}">
                  <a14:useLocalDpi xmlns:a14="http://schemas.microsoft.com/office/drawing/2010/main" val="0"/>
                </a:ext>
              </a:extLst>
            </a:blip>
            <a:srcRect r="7007"/>
            <a:stretch>
              <a:fillRect/>
            </a:stretch>
          </p:blipFill>
          <p:spPr bwMode="auto">
            <a:xfrm>
              <a:off x="4191000" y="3733800"/>
              <a:ext cx="4495800" cy="2022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sp>
        <p:nvSpPr>
          <p:cNvPr id="132101" name="Text Box 10"/>
          <p:cNvSpPr txBox="1">
            <a:spLocks noChangeArrowheads="1"/>
          </p:cNvSpPr>
          <p:nvPr/>
        </p:nvSpPr>
        <p:spPr bwMode="auto">
          <a:xfrm>
            <a:off x="2057400" y="2044582"/>
            <a:ext cx="3581400" cy="3439239"/>
          </a:xfrm>
          <a:prstGeom prst="roundRect">
            <a:avLst/>
          </a:prstGeom>
          <a:solidFill>
            <a:schemeClr val="bg1"/>
          </a:solidFill>
          <a:ln w="38100">
            <a:solidFill>
              <a:srgbClr val="FFCC00"/>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All items have a 30-second guideline. If examinee is still trying to solve the problem, allow more time.</a:t>
            </a:r>
          </a:p>
        </p:txBody>
      </p:sp>
      <p:sp>
        <p:nvSpPr>
          <p:cNvPr id="8" name="Rectangle 5"/>
          <p:cNvSpPr>
            <a:spLocks noChangeArrowheads="1"/>
          </p:cNvSpPr>
          <p:nvPr/>
        </p:nvSpPr>
        <p:spPr bwMode="auto">
          <a:xfrm>
            <a:off x="4708498" y="46981"/>
            <a:ext cx="5045102" cy="95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lnSpc>
                <a:spcPct val="80000"/>
              </a:lnSpc>
              <a:spcBef>
                <a:spcPct val="0"/>
              </a:spcBef>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ea typeface="+mj-ea"/>
                <a:cs typeface="+mj-cs"/>
              </a:rPr>
              <a:t>Test 7B: Visualization–</a:t>
            </a:r>
          </a:p>
          <a:p>
            <a:pPr defTabSz="457200">
              <a:lnSpc>
                <a:spcPct val="80000"/>
              </a:lnSpc>
              <a:spcBef>
                <a:spcPct val="0"/>
              </a:spcBef>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ea typeface="+mj-ea"/>
                <a:cs typeface="+mj-cs"/>
              </a:rPr>
              <a:t>Block Rotation</a:t>
            </a:r>
          </a:p>
        </p:txBody>
      </p:sp>
      <p:sp>
        <p:nvSpPr>
          <p:cNvPr id="3" name="Footer Placeholder 2"/>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73053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7" name="Rectangle 4"/>
          <p:cNvSpPr>
            <a:spLocks noChangeArrowheads="1"/>
          </p:cNvSpPr>
          <p:nvPr/>
        </p:nvSpPr>
        <p:spPr bwMode="auto">
          <a:xfrm>
            <a:off x="1989437" y="1386572"/>
            <a:ext cx="8458200" cy="177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2238" indent="-12223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2900" indent="-342900" eaLnBrk="1" hangingPunct="1"/>
            <a:r>
              <a:rPr lang="en-US" altLang="en-US" sz="2600" dirty="0">
                <a:latin typeface="+mn-lt"/>
                <a:cs typeface="+mn-cs"/>
              </a:rPr>
              <a:t>Beginning with Item 6, examinees may not touch the page.</a:t>
            </a:r>
          </a:p>
          <a:p>
            <a:pPr marL="342900" indent="-342900" eaLnBrk="1" hangingPunct="1"/>
            <a:r>
              <a:rPr lang="en-US" altLang="en-US" sz="2600" dirty="0">
                <a:latin typeface="+mn-lt"/>
                <a:cs typeface="+mn-cs"/>
              </a:rPr>
              <a:t>Both drawings must be correctly identified to be scored as correct (1).</a:t>
            </a:r>
          </a:p>
        </p:txBody>
      </p:sp>
      <p:pic>
        <p:nvPicPr>
          <p:cNvPr id="134148" name="Picture 6"/>
          <p:cNvPicPr>
            <a:picLocks noChangeAspect="1" noChangeArrowheads="1"/>
          </p:cNvPicPr>
          <p:nvPr/>
        </p:nvPicPr>
        <p:blipFill>
          <a:blip r:embed="rId2">
            <a:extLst>
              <a:ext uri="{28A0092B-C50C-407E-A947-70E740481C1C}">
                <a14:useLocalDpi xmlns:a14="http://schemas.microsoft.com/office/drawing/2010/main" val="0"/>
              </a:ext>
            </a:extLst>
          </a:blip>
          <a:srcRect l="11671" t="6190" r="1633"/>
          <a:stretch>
            <a:fillRect/>
          </a:stretch>
        </p:blipFill>
        <p:spPr bwMode="auto">
          <a:xfrm>
            <a:off x="2310713" y="3159365"/>
            <a:ext cx="7620000" cy="333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a:spLocks noChangeArrowheads="1"/>
          </p:cNvSpPr>
          <p:nvPr/>
        </p:nvSpPr>
        <p:spPr bwMode="auto">
          <a:xfrm>
            <a:off x="4708498" y="46981"/>
            <a:ext cx="5045102" cy="95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lnSpc>
                <a:spcPct val="80000"/>
              </a:lnSpc>
              <a:spcBef>
                <a:spcPct val="0"/>
              </a:spcBef>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ea typeface="+mj-ea"/>
                <a:cs typeface="+mj-cs"/>
              </a:rPr>
              <a:t>Test 7B: Visualization–</a:t>
            </a:r>
          </a:p>
          <a:p>
            <a:pPr defTabSz="457200">
              <a:lnSpc>
                <a:spcPct val="80000"/>
              </a:lnSpc>
              <a:spcBef>
                <a:spcPct val="0"/>
              </a:spcBef>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ea typeface="+mj-ea"/>
                <a:cs typeface="+mj-cs"/>
              </a:rPr>
              <a:t>Block Rotation</a:t>
            </a:r>
          </a:p>
        </p:txBody>
      </p:sp>
      <p:sp>
        <p:nvSpPr>
          <p:cNvPr id="2" name="Oval 1"/>
          <p:cNvSpPr/>
          <p:nvPr/>
        </p:nvSpPr>
        <p:spPr>
          <a:xfrm>
            <a:off x="3581400" y="4419600"/>
            <a:ext cx="1676400" cy="2057400"/>
          </a:xfrm>
          <a:prstGeom prst="ellipse">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3700" y="4432540"/>
            <a:ext cx="1676400" cy="2057400"/>
          </a:xfrm>
          <a:prstGeom prst="ellipse">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16783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2"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C:\Users\chambersk\Desktop\WJ_IV_Logo_Web_OralLang_4c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489" y="1263816"/>
            <a:ext cx="7557025" cy="4008109"/>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501229705"/>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686300" y="130176"/>
            <a:ext cx="41148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Oral Language Battery</a:t>
            </a:r>
          </a:p>
        </p:txBody>
      </p:sp>
      <p:sp>
        <p:nvSpPr>
          <p:cNvPr id="2" name="Rectangle 4"/>
          <p:cNvSpPr>
            <a:spLocks noGrp="1" noChangeArrowheads="1"/>
          </p:cNvSpPr>
          <p:nvPr>
            <p:ph sz="quarter" idx="1"/>
          </p:nvPr>
        </p:nvSpPr>
        <p:spPr bwMode="auto">
          <a:xfrm>
            <a:off x="1965025" y="1421629"/>
            <a:ext cx="8229600" cy="5197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One easel-style Test Book</a:t>
            </a:r>
          </a:p>
          <a:p>
            <a:pPr eaLnBrk="1" hangingPunct="1"/>
            <a:endParaRPr lang="en-US" altLang="en-US" sz="800" dirty="0"/>
          </a:p>
          <a:p>
            <a:pPr eaLnBrk="1" hangingPunct="1"/>
            <a:r>
              <a:rPr lang="en-US" altLang="en-US" sz="2800" dirty="0"/>
              <a:t>12 tests (9 English, 3 Spanish)</a:t>
            </a:r>
          </a:p>
          <a:p>
            <a:pPr eaLnBrk="1" hangingPunct="1"/>
            <a:endParaRPr lang="en-US" altLang="en-US" sz="800" dirty="0"/>
          </a:p>
          <a:p>
            <a:pPr eaLnBrk="1" hangingPunct="1"/>
            <a:r>
              <a:rPr lang="en-US" altLang="en-US" sz="2800" dirty="0"/>
              <a:t>Core set of tests (1–4)</a:t>
            </a:r>
          </a:p>
          <a:p>
            <a:pPr lvl="1" eaLnBrk="1" hangingPunct="1"/>
            <a:r>
              <a:rPr lang="en-US" altLang="en-US" sz="2600" dirty="0"/>
              <a:t>Serves as basis for intra-oral language variation procedure</a:t>
            </a:r>
          </a:p>
          <a:p>
            <a:pPr lvl="1" eaLnBrk="1" hangingPunct="1"/>
            <a:r>
              <a:rPr lang="en-US" altLang="en-US" sz="2600" dirty="0"/>
              <a:t>Measures 4 aspects of oral language</a:t>
            </a:r>
          </a:p>
          <a:p>
            <a:pPr lvl="1" eaLnBrk="1" hangingPunct="1"/>
            <a:endParaRPr lang="en-US" altLang="en-US" sz="800" dirty="0"/>
          </a:p>
          <a:p>
            <a:pPr eaLnBrk="1" hangingPunct="1"/>
            <a:r>
              <a:rPr lang="en-US" altLang="en-US" sz="2800" dirty="0"/>
              <a:t>Uses Broad Oral Language as the predictor in an ability/achievement procedure</a:t>
            </a:r>
          </a:p>
          <a:p>
            <a:pPr eaLnBrk="1" hangingPunct="1"/>
            <a:endParaRPr lang="en-US" altLang="en-US" sz="800" dirty="0"/>
          </a:p>
          <a:p>
            <a:pPr eaLnBrk="1" hangingPunct="1"/>
            <a:r>
              <a:rPr lang="en-US" altLang="en-US" sz="2800" dirty="0"/>
              <a:t>Provides 3 parallel English and Spanish tests </a:t>
            </a:r>
          </a:p>
        </p:txBody>
      </p:sp>
      <p:sp>
        <p:nvSpPr>
          <p:cNvPr id="17" name="Oval 16"/>
          <p:cNvSpPr/>
          <p:nvPr/>
        </p:nvSpPr>
        <p:spPr>
          <a:xfrm>
            <a:off x="3657601" y="328613"/>
            <a:ext cx="1047750"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anchor="ctr"/>
          <a:lstStyle/>
          <a:p>
            <a:pPr algn="ctr">
              <a:defRPr/>
            </a:pPr>
            <a:r>
              <a:rPr lang="en-US" sz="1500" b="1" dirty="0"/>
              <a:t>NEW!</a:t>
            </a:r>
          </a:p>
        </p:txBody>
      </p:sp>
      <p:sp>
        <p:nvSpPr>
          <p:cNvPr id="3" name="Footer Placeholder 2"/>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485042148"/>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sz="quarter" idx="1"/>
          </p:nvPr>
        </p:nvSpPr>
        <p:spPr bwMode="auto">
          <a:xfrm>
            <a:off x="1981501" y="1462817"/>
            <a:ext cx="8229600" cy="527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t>4 tests relocated from WJ III COG or DS</a:t>
            </a:r>
          </a:p>
          <a:p>
            <a:pPr lvl="1" eaLnBrk="1" hangingPunct="1"/>
            <a:r>
              <a:rPr lang="en-US" altLang="en-US" sz="2600" dirty="0">
                <a:cs typeface="Arial" charset="0"/>
              </a:rPr>
              <a:t>Sound Blending, Rapid Picture Naming, Retrieval Fluency, Sentence Repetition</a:t>
            </a:r>
          </a:p>
          <a:p>
            <a:pPr lvl="1" eaLnBrk="1" hangingPunct="1"/>
            <a:endParaRPr lang="en-US" altLang="en-US" sz="1400" dirty="0">
              <a:cs typeface="Arial" charset="0"/>
            </a:endParaRPr>
          </a:p>
          <a:p>
            <a:pPr eaLnBrk="1" hangingPunct="1"/>
            <a:r>
              <a:rPr lang="en-US" altLang="en-US" sz="2800" dirty="0"/>
              <a:t>4 tests relocated from the WJ III ACH</a:t>
            </a:r>
          </a:p>
          <a:p>
            <a:pPr lvl="1" eaLnBrk="1" hangingPunct="1"/>
            <a:r>
              <a:rPr lang="en-US" altLang="en-US" sz="2600" dirty="0">
                <a:cs typeface="Arial" charset="0"/>
              </a:rPr>
              <a:t>Picture Vocabulary, Oral Comprehension, Understanding Directions, Sound Awareness</a:t>
            </a:r>
          </a:p>
          <a:p>
            <a:pPr lvl="1" eaLnBrk="1" hangingPunct="1"/>
            <a:endParaRPr lang="en-US" altLang="en-US" sz="1400" dirty="0">
              <a:cs typeface="Arial" charset="0"/>
            </a:endParaRPr>
          </a:p>
          <a:p>
            <a:pPr eaLnBrk="1" hangingPunct="1"/>
            <a:r>
              <a:rPr lang="en-US" altLang="en-US" sz="2800" dirty="0"/>
              <a:t>1 new test: Segmentation</a:t>
            </a:r>
          </a:p>
          <a:p>
            <a:pPr eaLnBrk="1" hangingPunct="1"/>
            <a:endParaRPr lang="en-US" altLang="en-US" sz="1400" dirty="0"/>
          </a:p>
          <a:p>
            <a:pPr eaLnBrk="1" hangingPunct="1"/>
            <a:r>
              <a:rPr lang="en-US" altLang="en-US" sz="2800" dirty="0"/>
              <a:t>3 Spanish tests: </a:t>
            </a:r>
            <a:r>
              <a:rPr lang="en-US" altLang="en-US" sz="2600" dirty="0"/>
              <a:t>parallel to Picture Vocabulary, Oral Comprehension, and Understanding Directions</a:t>
            </a:r>
          </a:p>
          <a:p>
            <a:pPr eaLnBrk="1" hangingPunct="1"/>
            <a:endParaRPr lang="en-US" altLang="en-US" sz="2600" dirty="0"/>
          </a:p>
        </p:txBody>
      </p:sp>
      <p:sp>
        <p:nvSpPr>
          <p:cNvPr id="15" name="Rectangle 3"/>
          <p:cNvSpPr>
            <a:spLocks noChangeArrowheads="1"/>
          </p:cNvSpPr>
          <p:nvPr/>
        </p:nvSpPr>
        <p:spPr bwMode="auto">
          <a:xfrm>
            <a:off x="4686300" y="130176"/>
            <a:ext cx="41148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Oral Language Battery</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843304620"/>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4692650" y="136526"/>
            <a:ext cx="4038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3: Segmentation</a:t>
            </a:r>
          </a:p>
        </p:txBody>
      </p:sp>
      <p:sp>
        <p:nvSpPr>
          <p:cNvPr id="24581" name="Rectangle 5"/>
          <p:cNvSpPr>
            <a:spLocks noChangeArrowheads="1"/>
          </p:cNvSpPr>
          <p:nvPr/>
        </p:nvSpPr>
        <p:spPr bwMode="auto">
          <a:xfrm>
            <a:off x="1949450" y="1050926"/>
            <a:ext cx="8610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sz="2800" dirty="0">
                <a:ea typeface="ＭＳ Ｐゴシック" charset="0"/>
              </a:rPr>
              <a:t>A measure of phonetic coding, an aspect of Auditory Processing (</a:t>
            </a:r>
            <a:r>
              <a:rPr lang="en-US" sz="2800" i="1" dirty="0">
                <a:ea typeface="ＭＳ Ｐゴシック" charset="0"/>
              </a:rPr>
              <a:t>Ga</a:t>
            </a:r>
            <a:r>
              <a:rPr lang="en-US" sz="2800" dirty="0">
                <a:ea typeface="ＭＳ Ｐゴシック" charset="0"/>
              </a:rPr>
              <a:t>), that contributes to the Phonetic Coding cluster</a:t>
            </a:r>
          </a:p>
          <a:p>
            <a:pPr marL="342900" indent="-342900">
              <a:spcBef>
                <a:spcPct val="20000"/>
              </a:spcBef>
              <a:buFontTx/>
              <a:buChar char="•"/>
              <a:defRPr/>
            </a:pPr>
            <a:endParaRPr lang="en-US" sz="1200" dirty="0">
              <a:ea typeface="ＭＳ Ｐゴシック" charset="0"/>
            </a:endParaRPr>
          </a:p>
          <a:p>
            <a:pPr marL="342900" indent="-342900">
              <a:spcBef>
                <a:spcPct val="20000"/>
              </a:spcBef>
              <a:buFontTx/>
              <a:buChar char="•"/>
              <a:defRPr/>
            </a:pPr>
            <a:r>
              <a:rPr lang="en-US" sz="2800" dirty="0">
                <a:ea typeface="ＭＳ Ｐゴシック" charset="0"/>
              </a:rPr>
              <a:t>Select appropriate starting point.</a:t>
            </a:r>
          </a:p>
          <a:p>
            <a:pPr marL="342900" indent="-342900">
              <a:spcBef>
                <a:spcPct val="20000"/>
              </a:spcBef>
              <a:buFontTx/>
              <a:buChar char="•"/>
              <a:defRPr/>
            </a:pPr>
            <a:endParaRPr lang="en-US" sz="1200" dirty="0">
              <a:ea typeface="ＭＳ Ｐゴシック" charset="0"/>
            </a:endParaRPr>
          </a:p>
          <a:p>
            <a:pPr marL="342900" indent="-342900">
              <a:spcBef>
                <a:spcPct val="20000"/>
              </a:spcBef>
              <a:buFontTx/>
              <a:buChar char="•"/>
              <a:defRPr/>
            </a:pPr>
            <a:r>
              <a:rPr lang="en-US" sz="2800" dirty="0">
                <a:ea typeface="ＭＳ Ｐゴシック" charset="0"/>
              </a:rPr>
              <a:t>Basal/Ceiling rules: </a:t>
            </a:r>
            <a:endParaRPr lang="en-US" sz="2400" i="1" dirty="0">
              <a:ea typeface="ＭＳ Ｐゴシック" charset="0"/>
            </a:endParaRPr>
          </a:p>
          <a:p>
            <a:pPr marL="742950" lvl="1" indent="-285750">
              <a:spcBef>
                <a:spcPct val="20000"/>
              </a:spcBef>
              <a:buFontTx/>
              <a:buChar char="–"/>
              <a:defRPr/>
            </a:pPr>
            <a:r>
              <a:rPr lang="en-US" sz="2600" dirty="0">
                <a:ea typeface="Arial" charset="0"/>
              </a:rPr>
              <a:t>5 lowest correct or Item 1</a:t>
            </a:r>
          </a:p>
          <a:p>
            <a:pPr marL="742950" lvl="1" indent="-285750">
              <a:spcBef>
                <a:spcPct val="20000"/>
              </a:spcBef>
              <a:buFontTx/>
              <a:buChar char="–"/>
              <a:defRPr/>
            </a:pPr>
            <a:r>
              <a:rPr lang="en-US" sz="2600" dirty="0">
                <a:ea typeface="Arial" charset="0"/>
              </a:rPr>
              <a:t>5 highest incorrect or last item</a:t>
            </a:r>
          </a:p>
          <a:p>
            <a:pPr marL="742950" lvl="1" indent="-285750">
              <a:spcBef>
                <a:spcPct val="20000"/>
              </a:spcBef>
              <a:buFontTx/>
              <a:buChar char="–"/>
              <a:defRPr/>
            </a:pPr>
            <a:endParaRPr lang="en-US" sz="1200" dirty="0">
              <a:ea typeface="Arial" charset="0"/>
            </a:endParaRPr>
          </a:p>
          <a:p>
            <a:pPr marL="342900" indent="-342900">
              <a:spcBef>
                <a:spcPct val="20000"/>
              </a:spcBef>
              <a:buFontTx/>
              <a:buChar char="•"/>
              <a:defRPr/>
            </a:pPr>
            <a:r>
              <a:rPr lang="en-US" sz="3000" dirty="0">
                <a:ea typeface="ＭＳ Ｐゴシック" charset="0"/>
              </a:rPr>
              <a:t>Items may be repeated upon request.</a:t>
            </a:r>
          </a:p>
        </p:txBody>
      </p:sp>
      <p:sp>
        <p:nvSpPr>
          <p:cNvPr id="17" name="Oval 16"/>
          <p:cNvSpPr/>
          <p:nvPr/>
        </p:nvSpPr>
        <p:spPr>
          <a:xfrm>
            <a:off x="3657601" y="328613"/>
            <a:ext cx="1047750"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anchor="ctr"/>
          <a:lstStyle/>
          <a:p>
            <a:pPr algn="ctr">
              <a:defRPr/>
            </a:pPr>
            <a:r>
              <a:rPr lang="en-US" sz="1500" b="1" dirty="0"/>
              <a:t>NEW!</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859452555"/>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2330450" y="1050925"/>
            <a:ext cx="502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sz="2400" dirty="0">
                <a:ea typeface="ＭＳ Ｐゴシック" charset="0"/>
              </a:rPr>
              <a:t>Starting point for Preschool to Grade 2 </a:t>
            </a:r>
          </a:p>
        </p:txBody>
      </p:sp>
      <p:pic>
        <p:nvPicPr>
          <p:cNvPr id="25608" name="Picture 8"/>
          <p:cNvPicPr>
            <a:picLocks noChangeAspect="1" noChangeArrowheads="1"/>
          </p:cNvPicPr>
          <p:nvPr/>
        </p:nvPicPr>
        <p:blipFill>
          <a:blip r:embed="rId2"/>
          <a:srcRect t="6361"/>
          <a:stretch>
            <a:fillRect/>
          </a:stretch>
        </p:blipFill>
        <p:spPr bwMode="auto">
          <a:xfrm>
            <a:off x="3443288" y="1795462"/>
            <a:ext cx="5486400" cy="224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0" name="Text Box 10"/>
          <p:cNvSpPr txBox="1">
            <a:spLocks noChangeArrowheads="1"/>
          </p:cNvSpPr>
          <p:nvPr/>
        </p:nvSpPr>
        <p:spPr bwMode="auto">
          <a:xfrm>
            <a:off x="2033588" y="4038600"/>
            <a:ext cx="83058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50000"/>
              </a:spcBef>
              <a:defRPr/>
            </a:pPr>
            <a:r>
              <a:rPr lang="en-US" sz="2800" dirty="0"/>
              <a:t>Say: </a:t>
            </a:r>
            <a:r>
              <a:rPr lang="en-US" sz="2800" b="1" dirty="0">
                <a:solidFill>
                  <a:srgbClr val="3399FF"/>
                </a:solidFill>
              </a:rPr>
              <a:t>I’</a:t>
            </a:r>
            <a:r>
              <a:rPr lang="en-US" altLang="ja-JP" sz="2800" b="1" dirty="0">
                <a:solidFill>
                  <a:srgbClr val="3399FF"/>
                </a:solidFill>
              </a:rPr>
              <a:t>m going to break up one word into two words</a:t>
            </a:r>
            <a:r>
              <a:rPr lang="en-US" altLang="ja-JP" sz="2800" dirty="0">
                <a:solidFill>
                  <a:srgbClr val="3399FF"/>
                </a:solidFill>
              </a:rPr>
              <a:t>.</a:t>
            </a:r>
            <a:r>
              <a:rPr lang="en-US" altLang="ja-JP" sz="2800" dirty="0"/>
              <a:t> Point to picture of cupcake and say: </a:t>
            </a:r>
            <a:r>
              <a:rPr lang="en-US" altLang="ja-JP" sz="2800" b="1" dirty="0">
                <a:solidFill>
                  <a:srgbClr val="3399FF"/>
                </a:solidFill>
              </a:rPr>
              <a:t>The word </a:t>
            </a:r>
            <a:r>
              <a:rPr lang="en-US" altLang="ja-JP" sz="2800" b="1" i="1" dirty="0">
                <a:solidFill>
                  <a:srgbClr val="3399FF"/>
                </a:solidFill>
              </a:rPr>
              <a:t>cupcake</a:t>
            </a:r>
            <a:r>
              <a:rPr lang="en-US" altLang="ja-JP" sz="2800" b="1" dirty="0">
                <a:solidFill>
                  <a:srgbClr val="3399FF"/>
                </a:solidFill>
              </a:rPr>
              <a:t> has two words in it. If we took it apart, it would be </a:t>
            </a:r>
            <a:r>
              <a:rPr lang="en-US" altLang="ja-JP" sz="2800" b="1" i="1" dirty="0">
                <a:solidFill>
                  <a:srgbClr val="3399FF"/>
                </a:solidFill>
              </a:rPr>
              <a:t>cup</a:t>
            </a:r>
            <a:r>
              <a:rPr lang="en-US" altLang="ja-JP" sz="2800" dirty="0"/>
              <a:t> (point to picture of cup) </a:t>
            </a:r>
            <a:r>
              <a:rPr lang="en-US" altLang="ja-JP" sz="2800" b="1" dirty="0">
                <a:solidFill>
                  <a:srgbClr val="3399FF"/>
                </a:solidFill>
              </a:rPr>
              <a:t>and </a:t>
            </a:r>
            <a:r>
              <a:rPr lang="en-US" altLang="ja-JP" sz="2800" b="1" i="1" dirty="0">
                <a:solidFill>
                  <a:srgbClr val="3399FF"/>
                </a:solidFill>
              </a:rPr>
              <a:t>cake</a:t>
            </a:r>
            <a:r>
              <a:rPr lang="en-US" altLang="ja-JP" sz="2800" dirty="0"/>
              <a:t> (point to picture of cake)</a:t>
            </a:r>
            <a:r>
              <a:rPr lang="en-US" altLang="ja-JP" sz="2800" b="1" dirty="0">
                <a:solidFill>
                  <a:srgbClr val="3399FF"/>
                </a:solidFill>
              </a:rPr>
              <a:t>.</a:t>
            </a:r>
            <a:endParaRPr lang="en-US" sz="2800" b="1" dirty="0">
              <a:solidFill>
                <a:srgbClr val="3399FF"/>
              </a:solidFill>
            </a:endParaRPr>
          </a:p>
        </p:txBody>
      </p:sp>
      <p:sp>
        <p:nvSpPr>
          <p:cNvPr id="6" name="Rectangle 3"/>
          <p:cNvSpPr>
            <a:spLocks noChangeArrowheads="1"/>
          </p:cNvSpPr>
          <p:nvPr/>
        </p:nvSpPr>
        <p:spPr bwMode="auto">
          <a:xfrm>
            <a:off x="4692650" y="136526"/>
            <a:ext cx="4038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3: Segmentation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73864337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title"/>
          </p:nvPr>
        </p:nvSpPr>
        <p:spPr>
          <a:xfrm>
            <a:off x="4676775" y="57150"/>
            <a:ext cx="5791200" cy="914400"/>
          </a:xfrm>
        </p:spPr>
        <p:txBody>
          <a:bodyPr/>
          <a:lstStyle/>
          <a:p>
            <a:pPr algn="l" eaLnBrk="1" hangingPunct="1">
              <a:lnSpc>
                <a:spcPct val="90000"/>
              </a:lnSpc>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Comprehension-Knowledge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Gc</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Cluster Composition</a:t>
            </a:r>
          </a:p>
        </p:txBody>
      </p:sp>
      <p:sp>
        <p:nvSpPr>
          <p:cNvPr id="166914" name="Rectangle 2"/>
          <p:cNvSpPr>
            <a:spLocks noGrp="1" noChangeArrowheads="1"/>
          </p:cNvSpPr>
          <p:nvPr>
            <p:ph sz="quarter" idx="1"/>
          </p:nvPr>
        </p:nvSpPr>
        <p:spPr>
          <a:xfrm>
            <a:off x="2346298" y="1923992"/>
            <a:ext cx="5943600" cy="1295400"/>
          </a:xfrm>
        </p:spPr>
        <p:txBody>
          <a:bodyPr/>
          <a:lstStyle/>
          <a:p>
            <a:pPr eaLnBrk="1" hangingPunct="1">
              <a:lnSpc>
                <a:spcPct val="80000"/>
              </a:lnSpc>
              <a:buFontTx/>
              <a:buNone/>
            </a:pPr>
            <a:r>
              <a:rPr lang="en-US" altLang="en-US" sz="2600" dirty="0"/>
              <a:t>Test 1: Oral Vocabulary </a:t>
            </a:r>
          </a:p>
          <a:p>
            <a:pPr eaLnBrk="1" hangingPunct="1">
              <a:lnSpc>
                <a:spcPct val="80000"/>
              </a:lnSpc>
              <a:buFontTx/>
              <a:buNone/>
            </a:pPr>
            <a:r>
              <a:rPr lang="en-US" altLang="en-US" sz="2600" dirty="0"/>
              <a:t>		   </a:t>
            </a:r>
            <a:r>
              <a:rPr lang="en-US" altLang="en-US" sz="2400" dirty="0"/>
              <a:t>(2 subtests: Synonyms and Antonyms)</a:t>
            </a:r>
          </a:p>
          <a:p>
            <a:pPr eaLnBrk="1" hangingPunct="1">
              <a:lnSpc>
                <a:spcPct val="80000"/>
              </a:lnSpc>
              <a:buFontTx/>
              <a:buNone/>
            </a:pPr>
            <a:r>
              <a:rPr lang="en-US" altLang="en-US" sz="2600" dirty="0"/>
              <a:t>Test 8: General Information </a:t>
            </a:r>
          </a:p>
        </p:txBody>
      </p:sp>
      <p:sp>
        <p:nvSpPr>
          <p:cNvPr id="166916" name="Text Box 5"/>
          <p:cNvSpPr txBox="1">
            <a:spLocks noChangeArrowheads="1"/>
          </p:cNvSpPr>
          <p:nvPr/>
        </p:nvSpPr>
        <p:spPr bwMode="auto">
          <a:xfrm>
            <a:off x="2041498" y="1238193"/>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IV </a:t>
            </a:r>
            <a:r>
              <a:rPr lang="en-US" altLang="en-US" sz="2800" i="1" dirty="0" err="1">
                <a:latin typeface="+mn-lt"/>
              </a:rPr>
              <a:t>Gc</a:t>
            </a:r>
            <a:r>
              <a:rPr lang="en-US" altLang="en-US" sz="2800" dirty="0">
                <a:latin typeface="+mn-lt"/>
              </a:rPr>
              <a:t> Cluster </a:t>
            </a:r>
          </a:p>
        </p:txBody>
      </p:sp>
      <p:sp>
        <p:nvSpPr>
          <p:cNvPr id="166917" name="Rectangle 6"/>
          <p:cNvSpPr>
            <a:spLocks noChangeArrowheads="1"/>
          </p:cNvSpPr>
          <p:nvPr/>
        </p:nvSpPr>
        <p:spPr bwMode="auto">
          <a:xfrm>
            <a:off x="2430449" y="4089396"/>
            <a:ext cx="6553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buFontTx/>
              <a:buNone/>
            </a:pPr>
            <a:r>
              <a:rPr lang="en-US" altLang="en-US" sz="2600" dirty="0">
                <a:latin typeface="+mn-lt"/>
              </a:rPr>
              <a:t>Test  1: Verbal Comprehension </a:t>
            </a:r>
          </a:p>
          <a:p>
            <a:pPr eaLnBrk="1" hangingPunct="1">
              <a:lnSpc>
                <a:spcPct val="80000"/>
              </a:lnSpc>
              <a:buFontTx/>
              <a:buNone/>
            </a:pPr>
            <a:r>
              <a:rPr lang="en-US" altLang="en-US" sz="2600" dirty="0">
                <a:latin typeface="+mn-lt"/>
              </a:rPr>
              <a:t>            </a:t>
            </a:r>
            <a:r>
              <a:rPr lang="en-US" altLang="en-US" sz="2400" dirty="0">
                <a:latin typeface="+mn-lt"/>
              </a:rPr>
              <a:t>(4 subtests: Picture Vocabulary, Synonyms,</a:t>
            </a:r>
          </a:p>
          <a:p>
            <a:pPr eaLnBrk="1" hangingPunct="1">
              <a:lnSpc>
                <a:spcPct val="80000"/>
              </a:lnSpc>
              <a:buFontTx/>
              <a:buNone/>
            </a:pPr>
            <a:r>
              <a:rPr lang="en-US" altLang="en-US" sz="2400" dirty="0">
                <a:latin typeface="+mn-lt"/>
              </a:rPr>
              <a:t>		    Antonyms, Verbal Analogies)</a:t>
            </a:r>
          </a:p>
          <a:p>
            <a:pPr eaLnBrk="1" hangingPunct="1">
              <a:lnSpc>
                <a:spcPct val="80000"/>
              </a:lnSpc>
              <a:buFontTx/>
              <a:buNone/>
            </a:pPr>
            <a:r>
              <a:rPr lang="en-US" altLang="en-US" sz="2600" dirty="0">
                <a:latin typeface="+mn-lt"/>
              </a:rPr>
              <a:t>Test 11: General Information </a:t>
            </a:r>
          </a:p>
        </p:txBody>
      </p:sp>
      <p:sp>
        <p:nvSpPr>
          <p:cNvPr id="166918" name="Text Box 7"/>
          <p:cNvSpPr txBox="1">
            <a:spLocks noChangeArrowheads="1"/>
          </p:cNvSpPr>
          <p:nvPr/>
        </p:nvSpPr>
        <p:spPr bwMode="auto">
          <a:xfrm>
            <a:off x="2049449" y="3403597"/>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III </a:t>
            </a:r>
            <a:r>
              <a:rPr lang="en-US" altLang="en-US" sz="2800" i="1" dirty="0" err="1">
                <a:latin typeface="+mn-lt"/>
              </a:rPr>
              <a:t>Gc</a:t>
            </a:r>
            <a:r>
              <a:rPr lang="en-US" altLang="en-US" sz="2800" dirty="0">
                <a:latin typeface="+mn-lt"/>
              </a:rPr>
              <a:t> Cluster </a:t>
            </a:r>
          </a:p>
        </p:txBody>
      </p:sp>
      <p:sp>
        <p:nvSpPr>
          <p:cNvPr id="166919" name="Line 8"/>
          <p:cNvSpPr>
            <a:spLocks noChangeShapeType="1"/>
          </p:cNvSpPr>
          <p:nvPr/>
        </p:nvSpPr>
        <p:spPr bwMode="auto">
          <a:xfrm>
            <a:off x="1981200" y="3403596"/>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89735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2057400" y="1050925"/>
            <a:ext cx="548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sz="2800" dirty="0">
                <a:ea typeface="ＭＳ Ｐゴシック" charset="0"/>
              </a:rPr>
              <a:t>Starting point for Grade 3 to Adult </a:t>
            </a:r>
          </a:p>
        </p:txBody>
      </p:sp>
      <p:sp>
        <p:nvSpPr>
          <p:cNvPr id="27656" name="Text Box 8"/>
          <p:cNvSpPr txBox="1">
            <a:spLocks noChangeArrowheads="1"/>
          </p:cNvSpPr>
          <p:nvPr/>
        </p:nvSpPr>
        <p:spPr bwMode="auto">
          <a:xfrm>
            <a:off x="2057400" y="2209801"/>
            <a:ext cx="8305800"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50000"/>
              </a:spcBef>
              <a:defRPr/>
            </a:pPr>
            <a:r>
              <a:rPr lang="en-US" sz="2600" dirty="0">
                <a:latin typeface="+mn-lt"/>
              </a:rPr>
              <a:t>Say: </a:t>
            </a:r>
            <a:r>
              <a:rPr lang="en-US" sz="2600" b="1" dirty="0">
                <a:solidFill>
                  <a:srgbClr val="3399FF"/>
                </a:solidFill>
                <a:latin typeface="+mn-lt"/>
              </a:rPr>
              <a:t>I am going to say a word and then say its parts. The word </a:t>
            </a:r>
            <a:r>
              <a:rPr lang="en-US" sz="2600" b="1" i="1" dirty="0">
                <a:solidFill>
                  <a:srgbClr val="3399FF"/>
                </a:solidFill>
                <a:latin typeface="+mn-lt"/>
              </a:rPr>
              <a:t>doctor</a:t>
            </a:r>
            <a:r>
              <a:rPr lang="en-US" sz="2600" b="1" dirty="0">
                <a:solidFill>
                  <a:srgbClr val="3399FF"/>
                </a:solidFill>
                <a:latin typeface="+mn-lt"/>
              </a:rPr>
              <a:t> has two syllables or parts. Listen. Doc…tor.</a:t>
            </a:r>
            <a:endParaRPr lang="en-US" sz="2600" dirty="0">
              <a:latin typeface="+mn-lt"/>
            </a:endParaRPr>
          </a:p>
        </p:txBody>
      </p:sp>
      <p:pic>
        <p:nvPicPr>
          <p:cNvPr id="27657" name="Picture 9"/>
          <p:cNvPicPr>
            <a:picLocks noChangeAspect="1" noChangeArrowheads="1"/>
          </p:cNvPicPr>
          <p:nvPr/>
        </p:nvPicPr>
        <p:blipFill>
          <a:blip r:embed="rId2"/>
          <a:srcRect/>
          <a:stretch>
            <a:fillRect/>
          </a:stretch>
        </p:blipFill>
        <p:spPr bwMode="auto">
          <a:xfrm>
            <a:off x="1981200" y="1524001"/>
            <a:ext cx="24384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9" name="Picture 8"/>
          <p:cNvPicPr>
            <a:picLocks noChangeAspect="1" noChangeArrowheads="1"/>
          </p:cNvPicPr>
          <p:nvPr/>
        </p:nvPicPr>
        <p:blipFill>
          <a:blip r:embed="rId3"/>
          <a:srcRect/>
          <a:stretch>
            <a:fillRect/>
          </a:stretch>
        </p:blipFill>
        <p:spPr bwMode="auto">
          <a:xfrm>
            <a:off x="2045044" y="3472334"/>
            <a:ext cx="8021637"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4692650" y="136526"/>
            <a:ext cx="4038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3: Segmentation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304488812"/>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a:srcRect/>
          <a:stretch>
            <a:fillRect/>
          </a:stretch>
        </p:blipFill>
        <p:spPr bwMode="auto">
          <a:xfrm>
            <a:off x="5410200" y="1676401"/>
            <a:ext cx="4724400" cy="3400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0" name="Text Box 8"/>
          <p:cNvSpPr txBox="1">
            <a:spLocks noChangeArrowheads="1"/>
          </p:cNvSpPr>
          <p:nvPr/>
        </p:nvSpPr>
        <p:spPr bwMode="auto">
          <a:xfrm>
            <a:off x="1828800" y="2133601"/>
            <a:ext cx="3581400" cy="2962513"/>
          </a:xfrm>
          <a:prstGeom prst="roundRect">
            <a:avLst/>
          </a:prstGeom>
          <a:solidFill>
            <a:schemeClr val="bg1"/>
          </a:solidFill>
          <a:ln w="38100">
            <a:solidFill>
              <a:srgbClr val="660066"/>
            </a:solidFill>
            <a:miter lim="800000"/>
            <a:headEnd/>
            <a:tailEnd/>
          </a:ln>
          <a:effectLst/>
          <a:extLst/>
        </p:spPr>
        <p:txBody>
          <a:bodyPr wrap="square">
            <a:spAutoFit/>
          </a:bodyPr>
          <a:lstStyle/>
          <a:p>
            <a:pPr>
              <a:spcBef>
                <a:spcPct val="50000"/>
              </a:spcBef>
              <a:defRPr/>
            </a:pPr>
            <a:r>
              <a:rPr lang="en-US" sz="2800" dirty="0">
                <a:ea typeface="ＭＳ Ｐゴシック" charset="0"/>
              </a:rPr>
              <a:t>Examiner pronounces the whole word fluently. Do not pause between syllables.</a:t>
            </a:r>
          </a:p>
        </p:txBody>
      </p:sp>
      <p:sp>
        <p:nvSpPr>
          <p:cNvPr id="5" name="Rectangle 3"/>
          <p:cNvSpPr>
            <a:spLocks noChangeArrowheads="1"/>
          </p:cNvSpPr>
          <p:nvPr/>
        </p:nvSpPr>
        <p:spPr bwMode="auto">
          <a:xfrm>
            <a:off x="4692650" y="136526"/>
            <a:ext cx="4038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3: Segmentation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096915663"/>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905000" y="1852613"/>
            <a:ext cx="3581400" cy="4083050"/>
          </a:xfrm>
          <a:prstGeom prst="roundRect">
            <a:avLst/>
          </a:prstGeom>
          <a:solidFill>
            <a:schemeClr val="bg1"/>
          </a:solidFill>
          <a:ln w="38100">
            <a:solidFill>
              <a:srgbClr val="660066"/>
            </a:solidFill>
            <a:miter lim="800000"/>
            <a:headEnd/>
            <a:tailEnd/>
          </a:ln>
          <a:effectLs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defRPr/>
            </a:pPr>
            <a:r>
              <a:rPr lang="en-US" sz="2800" dirty="0">
                <a:latin typeface="+mn-lt"/>
              </a:rPr>
              <a:t>Items 11–20:</a:t>
            </a:r>
          </a:p>
          <a:p>
            <a:pPr eaLnBrk="1" hangingPunct="1">
              <a:spcBef>
                <a:spcPct val="50000"/>
              </a:spcBef>
              <a:defRPr/>
            </a:pPr>
            <a:r>
              <a:rPr lang="en-US" sz="2800" dirty="0">
                <a:latin typeface="+mn-lt"/>
              </a:rPr>
              <a:t>Score any reasonable break between syllables as correct. It must have the same number of parts as shown in the key.</a:t>
            </a:r>
          </a:p>
        </p:txBody>
      </p:sp>
      <p:sp>
        <p:nvSpPr>
          <p:cNvPr id="8" name="Rectangle 3"/>
          <p:cNvSpPr>
            <a:spLocks noChangeArrowheads="1"/>
          </p:cNvSpPr>
          <p:nvPr/>
        </p:nvSpPr>
        <p:spPr bwMode="auto">
          <a:xfrm>
            <a:off x="4692650" y="136526"/>
            <a:ext cx="4038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3: Segmentation</a:t>
            </a:r>
          </a:p>
        </p:txBody>
      </p:sp>
      <p:pic>
        <p:nvPicPr>
          <p:cNvPr id="31751" name="Picture 7"/>
          <p:cNvPicPr>
            <a:picLocks noChangeAspect="1" noChangeArrowheads="1"/>
          </p:cNvPicPr>
          <p:nvPr/>
        </p:nvPicPr>
        <p:blipFill>
          <a:blip r:embed="rId3"/>
          <a:srcRect/>
          <a:stretch>
            <a:fillRect/>
          </a:stretch>
        </p:blipFill>
        <p:spPr bwMode="auto">
          <a:xfrm>
            <a:off x="5715001" y="2566988"/>
            <a:ext cx="4665663" cy="825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4"/>
          <p:cNvSpPr txBox="1">
            <a:spLocks noChangeArrowheads="1"/>
          </p:cNvSpPr>
          <p:nvPr/>
        </p:nvSpPr>
        <p:spPr bwMode="auto">
          <a:xfrm>
            <a:off x="5600700" y="3733800"/>
            <a:ext cx="3924301" cy="1055608"/>
          </a:xfrm>
          <a:prstGeom prst="roundRect">
            <a:avLst/>
          </a:prstGeom>
          <a:solidFill>
            <a:schemeClr val="bg1"/>
          </a:solidFill>
          <a:ln w="38100">
            <a:solidFill>
              <a:srgbClr val="660066"/>
            </a:solidFill>
            <a:miter lim="800000"/>
            <a:headEnd/>
            <a:tailEnd/>
          </a:ln>
          <a:effectLs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defRPr/>
            </a:pPr>
            <a:r>
              <a:rPr lang="en-US" sz="2800" dirty="0">
                <a:latin typeface="+mn-lt"/>
              </a:rPr>
              <a:t>Ma-</a:t>
            </a:r>
            <a:r>
              <a:rPr lang="en-US" sz="2800" dirty="0" err="1">
                <a:latin typeface="+mn-lt"/>
              </a:rPr>
              <a:t>ster</a:t>
            </a:r>
            <a:r>
              <a:rPr lang="en-US" sz="2800" dirty="0">
                <a:latin typeface="+mn-lt"/>
              </a:rPr>
              <a:t> would also be correct.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620023438"/>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702" name="Picture 6"/>
          <p:cNvPicPr>
            <a:picLocks noChangeAspect="1" noChangeArrowheads="1"/>
          </p:cNvPicPr>
          <p:nvPr/>
        </p:nvPicPr>
        <p:blipFill>
          <a:blip r:embed="rId2"/>
          <a:srcRect/>
          <a:stretch>
            <a:fillRect/>
          </a:stretch>
        </p:blipFill>
        <p:spPr bwMode="auto">
          <a:xfrm>
            <a:off x="2262188" y="3657601"/>
            <a:ext cx="7772400" cy="1909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3" name="Text Box 7"/>
          <p:cNvSpPr txBox="1">
            <a:spLocks noChangeArrowheads="1"/>
          </p:cNvSpPr>
          <p:nvPr/>
        </p:nvSpPr>
        <p:spPr bwMode="auto">
          <a:xfrm>
            <a:off x="2033588" y="1752601"/>
            <a:ext cx="8229600" cy="20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spcBef>
                <a:spcPct val="50000"/>
              </a:spcBef>
              <a:defRPr/>
            </a:pPr>
            <a:r>
              <a:rPr lang="en-US" sz="2600" dirty="0">
                <a:latin typeface="+mn-lt"/>
              </a:rPr>
              <a:t>Say: </a:t>
            </a:r>
            <a:r>
              <a:rPr lang="en-US" sz="2600" b="1" dirty="0">
                <a:solidFill>
                  <a:srgbClr val="3399FF"/>
                </a:solidFill>
                <a:latin typeface="+mn-lt"/>
              </a:rPr>
              <a:t>I am going to say all of the sounds in a word one at a time. For example, the word </a:t>
            </a:r>
            <a:r>
              <a:rPr lang="en-US" sz="2600" b="1" i="1" dirty="0">
                <a:solidFill>
                  <a:srgbClr val="3399FF"/>
                </a:solidFill>
                <a:latin typeface="+mn-lt"/>
              </a:rPr>
              <a:t>dime</a:t>
            </a:r>
            <a:r>
              <a:rPr lang="en-US" sz="2600" b="1" dirty="0">
                <a:solidFill>
                  <a:srgbClr val="3399FF"/>
                </a:solidFill>
                <a:latin typeface="+mn-lt"/>
              </a:rPr>
              <a:t> would be /d/ /</a:t>
            </a:r>
            <a:r>
              <a:rPr lang="en-US" sz="3000" b="1" dirty="0">
                <a:solidFill>
                  <a:srgbClr val="3399FF"/>
                </a:solidFill>
                <a:latin typeface="+mn-lt"/>
              </a:rPr>
              <a:t>ī</a:t>
            </a:r>
            <a:r>
              <a:rPr lang="en-US" sz="2600" b="1" dirty="0">
                <a:solidFill>
                  <a:srgbClr val="3399FF"/>
                </a:solidFill>
                <a:latin typeface="+mn-lt"/>
              </a:rPr>
              <a:t>/ /m/. Listen to the sounds in the word </a:t>
            </a:r>
            <a:r>
              <a:rPr lang="en-US" sz="2600" b="1" i="1" dirty="0">
                <a:solidFill>
                  <a:srgbClr val="3399FF"/>
                </a:solidFill>
                <a:latin typeface="+mn-lt"/>
              </a:rPr>
              <a:t>play</a:t>
            </a:r>
            <a:r>
              <a:rPr lang="en-US" sz="2600" b="1" dirty="0">
                <a:solidFill>
                  <a:srgbClr val="3399FF"/>
                </a:solidFill>
                <a:latin typeface="+mn-lt"/>
              </a:rPr>
              <a:t>—/p/ /l/ /</a:t>
            </a:r>
            <a:r>
              <a:rPr lang="en-US" sz="3000" b="1" dirty="0">
                <a:solidFill>
                  <a:srgbClr val="3399FF"/>
                </a:solidFill>
                <a:latin typeface="+mn-lt"/>
              </a:rPr>
              <a:t>ā</a:t>
            </a:r>
            <a:r>
              <a:rPr lang="en-US" sz="2600" b="1" dirty="0">
                <a:solidFill>
                  <a:srgbClr val="3399FF"/>
                </a:solidFill>
                <a:latin typeface="+mn-lt"/>
              </a:rPr>
              <a:t>/. </a:t>
            </a:r>
            <a:r>
              <a:rPr lang="en-US" sz="2600" b="1" dirty="0">
                <a:latin typeface="+mn-lt"/>
              </a:rPr>
              <a:t>Say each sound, pausing briefly between each one.</a:t>
            </a:r>
            <a:endParaRPr lang="en-US" sz="2600" dirty="0">
              <a:latin typeface="+mn-lt"/>
            </a:endParaRPr>
          </a:p>
        </p:txBody>
      </p:sp>
      <p:pic>
        <p:nvPicPr>
          <p:cNvPr id="29705" name="Picture 9"/>
          <p:cNvPicPr>
            <a:picLocks noChangeAspect="1" noChangeArrowheads="1"/>
          </p:cNvPicPr>
          <p:nvPr/>
        </p:nvPicPr>
        <p:blipFill>
          <a:blip r:embed="rId3"/>
          <a:srcRect/>
          <a:stretch>
            <a:fillRect/>
          </a:stretch>
        </p:blipFill>
        <p:spPr bwMode="auto">
          <a:xfrm>
            <a:off x="2057400" y="1074738"/>
            <a:ext cx="181768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7" name="Text Box 11"/>
          <p:cNvSpPr txBox="1">
            <a:spLocks noChangeArrowheads="1"/>
          </p:cNvSpPr>
          <p:nvPr/>
        </p:nvSpPr>
        <p:spPr bwMode="auto">
          <a:xfrm>
            <a:off x="3733800" y="1074739"/>
            <a:ext cx="2362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i="1" dirty="0">
                <a:ea typeface="ＭＳ Ｐゴシック" charset="0"/>
              </a:rPr>
              <a:t>(after Item 20)</a:t>
            </a:r>
          </a:p>
        </p:txBody>
      </p:sp>
      <p:sp>
        <p:nvSpPr>
          <p:cNvPr id="7" name="Rectangle 3"/>
          <p:cNvSpPr>
            <a:spLocks noChangeArrowheads="1"/>
          </p:cNvSpPr>
          <p:nvPr/>
        </p:nvSpPr>
        <p:spPr bwMode="auto">
          <a:xfrm>
            <a:off x="4692650" y="136526"/>
            <a:ext cx="4038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3: Segmentation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4101580539"/>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1905001" y="1195389"/>
            <a:ext cx="4614863" cy="2790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8" name="Picture 8"/>
          <p:cNvPicPr>
            <a:picLocks noChangeAspect="1" noChangeArrowheads="1"/>
          </p:cNvPicPr>
          <p:nvPr/>
        </p:nvPicPr>
        <p:blipFill>
          <a:blip r:embed="rId3"/>
          <a:srcRect/>
          <a:stretch>
            <a:fillRect/>
          </a:stretch>
        </p:blipFill>
        <p:spPr bwMode="auto">
          <a:xfrm>
            <a:off x="1949450" y="4572000"/>
            <a:ext cx="5486400" cy="1443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9" name="Text Box 9"/>
          <p:cNvSpPr txBox="1">
            <a:spLocks noChangeArrowheads="1"/>
          </p:cNvSpPr>
          <p:nvPr/>
        </p:nvSpPr>
        <p:spPr bwMode="auto">
          <a:xfrm>
            <a:off x="6332538" y="2068514"/>
            <a:ext cx="4106862" cy="1055687"/>
          </a:xfrm>
          <a:prstGeom prst="roundRect">
            <a:avLst/>
          </a:prstGeom>
          <a:solidFill>
            <a:schemeClr val="bg1"/>
          </a:solidFill>
          <a:ln w="38100">
            <a:solidFill>
              <a:srgbClr val="660066"/>
            </a:solidFill>
            <a:miter lim="800000"/>
            <a:headEnd/>
            <a:tailEnd/>
          </a:ln>
          <a:effectLst/>
          <a:extLst/>
        </p:spPr>
        <p:txBody>
          <a:bodyPr>
            <a:spAutoFit/>
          </a:bodyPr>
          <a:lstStyle/>
          <a:p>
            <a:pPr>
              <a:spcBef>
                <a:spcPct val="50000"/>
              </a:spcBef>
              <a:defRPr/>
            </a:pPr>
            <a:r>
              <a:rPr lang="en-US" sz="2800" dirty="0">
                <a:ea typeface="ＭＳ Ｐゴシック" charset="0"/>
              </a:rPr>
              <a:t>Examiner pronounces the whole word fluently.</a:t>
            </a:r>
          </a:p>
        </p:txBody>
      </p:sp>
      <p:sp>
        <p:nvSpPr>
          <p:cNvPr id="30730" name="Text Box 10"/>
          <p:cNvSpPr txBox="1">
            <a:spLocks noChangeArrowheads="1"/>
          </p:cNvSpPr>
          <p:nvPr/>
        </p:nvSpPr>
        <p:spPr bwMode="auto">
          <a:xfrm>
            <a:off x="6519864" y="3657600"/>
            <a:ext cx="3919537" cy="1531938"/>
          </a:xfrm>
          <a:prstGeom prst="roundRect">
            <a:avLst/>
          </a:prstGeom>
          <a:solidFill>
            <a:schemeClr val="bg1"/>
          </a:solidFill>
          <a:ln w="38100">
            <a:solidFill>
              <a:srgbClr val="660066"/>
            </a:solidFill>
            <a:miter lim="800000"/>
            <a:headEnd/>
            <a:tailEnd/>
          </a:ln>
          <a:effectLst/>
          <a:extLst/>
        </p:spPr>
        <p:txBody>
          <a:bodyPr wrap="square">
            <a:spAutoFit/>
          </a:bodyPr>
          <a:lstStyle/>
          <a:p>
            <a:pPr>
              <a:spcBef>
                <a:spcPct val="50000"/>
              </a:spcBef>
              <a:defRPr/>
            </a:pPr>
            <a:r>
              <a:rPr lang="en-US" sz="2800" dirty="0">
                <a:ea typeface="ＭＳ Ｐゴシック" charset="0"/>
              </a:rPr>
              <a:t>Examinee must say the individual sounds to receive credit.</a:t>
            </a:r>
          </a:p>
        </p:txBody>
      </p:sp>
      <p:pic>
        <p:nvPicPr>
          <p:cNvPr id="35846" name="Picture 12" descr="MC900123499[1]"/>
          <p:cNvPicPr>
            <a:picLocks noChangeAspect="1" noChangeArrowheads="1"/>
          </p:cNvPicPr>
          <p:nvPr/>
        </p:nvPicPr>
        <p:blipFill>
          <a:blip r:embed="rId4" cstate="print">
            <a:extLst>
              <a:ext uri="{28A0092B-C50C-407E-A947-70E740481C1C}">
                <a14:useLocalDpi xmlns:a14="http://schemas.microsoft.com/office/drawing/2010/main" val="0"/>
              </a:ext>
            </a:extLst>
          </a:blip>
          <a:srcRect l="39037" t="6377" r="54210" b="68732"/>
          <a:stretch>
            <a:fillRect/>
          </a:stretch>
        </p:blipFill>
        <p:spPr bwMode="auto">
          <a:xfrm rot="5400000">
            <a:off x="3314700" y="2781300"/>
            <a:ext cx="60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4692650" y="136526"/>
            <a:ext cx="4038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3: Segmentation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925548745"/>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4207476" y="1431325"/>
            <a:ext cx="58674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rPr>
              <a:t>Auditory Memory Span</a:t>
            </a:r>
          </a:p>
          <a:p>
            <a:pPr>
              <a:defRPr/>
            </a:pPr>
            <a:r>
              <a:rPr lang="en-US" sz="2800" i="1" dirty="0">
                <a:solidFill>
                  <a:srgbClr val="6A2C66"/>
                </a:solidFill>
              </a:rPr>
              <a:t>(requires 1 test from WJ IV COG)</a:t>
            </a:r>
            <a:endParaRPr lang="en-US" sz="2800" i="1" dirty="0">
              <a:solidFill>
                <a:srgbClr val="660066"/>
              </a:solidFill>
            </a:endParaRPr>
          </a:p>
        </p:txBody>
      </p:sp>
      <p:sp>
        <p:nvSpPr>
          <p:cNvPr id="81923" name="Rectangle 4"/>
          <p:cNvSpPr>
            <a:spLocks noChangeArrowheads="1"/>
          </p:cNvSpPr>
          <p:nvPr/>
        </p:nvSpPr>
        <p:spPr bwMode="auto">
          <a:xfrm>
            <a:off x="1972276" y="2286987"/>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3838" indent="-22383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a:spcBef>
                <a:spcPts val="624"/>
              </a:spcBef>
              <a:buFontTx/>
              <a:buChar char="•"/>
              <a:defRPr/>
            </a:pPr>
            <a:r>
              <a:rPr lang="en-US" altLang="en-US" sz="2800" dirty="0">
                <a:latin typeface="+mn-lt"/>
              </a:rPr>
              <a:t>Includes 2 tests measuring the narrow short-term working memory ability of auditory memory span </a:t>
            </a:r>
          </a:p>
          <a:p>
            <a:pPr lvl="1" eaLnBrk="1" hangingPunct="1">
              <a:spcBef>
                <a:spcPts val="624"/>
              </a:spcBef>
              <a:buFontTx/>
              <a:buChar char="–"/>
              <a:defRPr/>
            </a:pPr>
            <a:r>
              <a:rPr lang="en-US" altLang="en-US" sz="2600" dirty="0">
                <a:latin typeface="+mn-lt"/>
              </a:rPr>
              <a:t>Test 5: Sentence Repetition </a:t>
            </a:r>
            <a:r>
              <a:rPr lang="en-US" altLang="en-US" sz="2600" i="1" dirty="0">
                <a:latin typeface="+mn-lt"/>
              </a:rPr>
              <a:t>(from WJ IV OL)</a:t>
            </a:r>
            <a:endParaRPr lang="en-US" altLang="en-US" sz="2600" dirty="0">
              <a:latin typeface="+mn-lt"/>
            </a:endParaRPr>
          </a:p>
          <a:p>
            <a:pPr lvl="1" eaLnBrk="1" hangingPunct="1">
              <a:spcBef>
                <a:spcPts val="624"/>
              </a:spcBef>
              <a:buFontTx/>
              <a:buChar char="–"/>
              <a:defRPr/>
            </a:pPr>
            <a:r>
              <a:rPr lang="en-US" altLang="en-US" sz="2600" dirty="0">
                <a:latin typeface="+mn-lt"/>
              </a:rPr>
              <a:t>Test 18: </a:t>
            </a:r>
            <a:r>
              <a:rPr lang="en-US" altLang="ja-JP" sz="2600" dirty="0">
                <a:latin typeface="+mn-lt"/>
              </a:rPr>
              <a:t>Memory for Words </a:t>
            </a:r>
            <a:r>
              <a:rPr lang="en-US" altLang="ja-JP" sz="2600" i="1" dirty="0">
                <a:latin typeface="+mn-lt"/>
              </a:rPr>
              <a:t>(from WJ IV COG)</a:t>
            </a:r>
          </a:p>
          <a:p>
            <a:pPr lvl="1" eaLnBrk="1" hangingPunct="1">
              <a:spcBef>
                <a:spcPts val="624"/>
              </a:spcBef>
              <a:buFontTx/>
              <a:buChar char="–"/>
              <a:defRPr/>
            </a:pPr>
            <a:endParaRPr lang="en-US" altLang="ja-JP" sz="1400" dirty="0">
              <a:latin typeface="+mn-lt"/>
            </a:endParaRPr>
          </a:p>
          <a:p>
            <a:pPr marL="342900" indent="-342900">
              <a:spcBef>
                <a:spcPts val="624"/>
              </a:spcBef>
              <a:buFontTx/>
              <a:buChar char="•"/>
              <a:defRPr/>
            </a:pPr>
            <a:r>
              <a:rPr lang="en-US" altLang="en-US" sz="2800" dirty="0">
                <a:latin typeface="+mn-lt"/>
              </a:rPr>
              <a:t>Median reliability: .88 (5–19)      .91 (adult)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674846086"/>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3962400" y="250826"/>
            <a:ext cx="48768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5: Sentence Repetition</a:t>
            </a:r>
          </a:p>
        </p:txBody>
      </p:sp>
      <p:sp>
        <p:nvSpPr>
          <p:cNvPr id="39942" name="Rectangle 6"/>
          <p:cNvSpPr>
            <a:spLocks noChangeArrowheads="1"/>
          </p:cNvSpPr>
          <p:nvPr/>
        </p:nvSpPr>
        <p:spPr bwMode="auto">
          <a:xfrm>
            <a:off x="1957388" y="1096964"/>
            <a:ext cx="7796212" cy="522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FontTx/>
              <a:buChar char="•"/>
              <a:defRPr/>
            </a:pPr>
            <a:r>
              <a:rPr lang="en-US" sz="2800" dirty="0">
                <a:ea typeface="ＭＳ Ｐゴシック" charset="0"/>
              </a:rPr>
              <a:t>A measure of auditory memory span, an aspect of Short-Term Working Memory (</a:t>
            </a:r>
            <a:r>
              <a:rPr lang="en-US" sz="2800" i="1" dirty="0" err="1">
                <a:ea typeface="ＭＳ Ｐゴシック" charset="0"/>
              </a:rPr>
              <a:t>Gwm</a:t>
            </a:r>
            <a:r>
              <a:rPr lang="en-US" sz="2800" dirty="0">
                <a:ea typeface="ＭＳ Ｐゴシック" charset="0"/>
              </a:rPr>
              <a:t>), that contributes to 2 clusters: Oral Expression, Auditory Memory Span</a:t>
            </a:r>
          </a:p>
          <a:p>
            <a:pPr marL="342900" indent="-342900">
              <a:lnSpc>
                <a:spcPct val="90000"/>
              </a:lnSpc>
              <a:spcBef>
                <a:spcPct val="20000"/>
              </a:spcBef>
              <a:buFontTx/>
              <a:buChar char="•"/>
              <a:defRPr/>
            </a:pPr>
            <a:endParaRPr lang="en-US" sz="1400" dirty="0">
              <a:ea typeface="ＭＳ Ｐゴシック" charset="0"/>
            </a:endParaRPr>
          </a:p>
          <a:p>
            <a:pPr marL="342900" indent="-342900">
              <a:lnSpc>
                <a:spcPct val="90000"/>
              </a:lnSpc>
              <a:spcBef>
                <a:spcPct val="20000"/>
              </a:spcBef>
              <a:buFontTx/>
              <a:buChar char="•"/>
              <a:defRPr/>
            </a:pPr>
            <a:r>
              <a:rPr lang="en-US" sz="2800" dirty="0">
                <a:ea typeface="ＭＳ Ｐゴシック" charset="0"/>
              </a:rPr>
              <a:t>Use audio recording for Sample Item B and Item 9 and higher.</a:t>
            </a:r>
          </a:p>
          <a:p>
            <a:pPr marL="342900" indent="-342900">
              <a:lnSpc>
                <a:spcPct val="90000"/>
              </a:lnSpc>
              <a:spcBef>
                <a:spcPct val="20000"/>
              </a:spcBef>
              <a:buFontTx/>
              <a:buChar char="•"/>
              <a:defRPr/>
            </a:pPr>
            <a:endParaRPr lang="en-US" sz="1200" dirty="0">
              <a:ea typeface="ＭＳ Ｐゴシック" charset="0"/>
            </a:endParaRPr>
          </a:p>
          <a:p>
            <a:pPr marL="342900" indent="-342900">
              <a:lnSpc>
                <a:spcPct val="90000"/>
              </a:lnSpc>
              <a:spcBef>
                <a:spcPct val="20000"/>
              </a:spcBef>
              <a:buFontTx/>
              <a:buChar char="•"/>
              <a:defRPr/>
            </a:pPr>
            <a:r>
              <a:rPr lang="en-US" sz="2800" dirty="0">
                <a:ea typeface="ＭＳ Ｐゴシック" charset="0"/>
              </a:rPr>
              <a:t>Select appropriate starting point.</a:t>
            </a:r>
          </a:p>
          <a:p>
            <a:pPr marL="342900" indent="-342900">
              <a:lnSpc>
                <a:spcPct val="90000"/>
              </a:lnSpc>
              <a:spcBef>
                <a:spcPct val="20000"/>
              </a:spcBef>
              <a:buFontTx/>
              <a:buChar char="•"/>
              <a:defRPr/>
            </a:pPr>
            <a:endParaRPr lang="en-US" sz="1200" dirty="0">
              <a:ea typeface="ＭＳ Ｐゴシック" charset="0"/>
            </a:endParaRPr>
          </a:p>
          <a:p>
            <a:pPr marL="342900" indent="-342900">
              <a:lnSpc>
                <a:spcPct val="90000"/>
              </a:lnSpc>
              <a:spcBef>
                <a:spcPct val="20000"/>
              </a:spcBef>
              <a:buFontTx/>
              <a:buChar char="•"/>
              <a:defRPr/>
            </a:pPr>
            <a:r>
              <a:rPr lang="en-US" sz="2800" dirty="0">
                <a:ea typeface="ＭＳ Ｐゴシック" charset="0"/>
              </a:rPr>
              <a:t>Basal/Ceiling rules:</a:t>
            </a:r>
          </a:p>
          <a:p>
            <a:pPr marL="742950" lvl="1" indent="-285750">
              <a:lnSpc>
                <a:spcPct val="90000"/>
              </a:lnSpc>
              <a:spcBef>
                <a:spcPct val="20000"/>
              </a:spcBef>
              <a:buFontTx/>
              <a:buChar char="–"/>
              <a:defRPr/>
            </a:pPr>
            <a:r>
              <a:rPr lang="en-US" sz="2600" dirty="0">
                <a:ea typeface="Arial" charset="0"/>
              </a:rPr>
              <a:t>4 lowest correct or Item 1</a:t>
            </a:r>
          </a:p>
          <a:p>
            <a:pPr marL="742950" lvl="1" indent="-285750">
              <a:lnSpc>
                <a:spcPct val="90000"/>
              </a:lnSpc>
              <a:spcBef>
                <a:spcPct val="20000"/>
              </a:spcBef>
              <a:buFontTx/>
              <a:buChar char="–"/>
              <a:defRPr/>
            </a:pPr>
            <a:r>
              <a:rPr lang="en-US" sz="2600" dirty="0">
                <a:ea typeface="Arial" charset="0"/>
              </a:rPr>
              <a:t>4 highest incorrect or last item</a:t>
            </a:r>
          </a:p>
          <a:p>
            <a:pPr marL="742950" lvl="1" indent="-285750">
              <a:lnSpc>
                <a:spcPct val="90000"/>
              </a:lnSpc>
              <a:spcBef>
                <a:spcPct val="20000"/>
              </a:spcBef>
              <a:defRPr/>
            </a:pPr>
            <a:endParaRPr lang="en-US" sz="2600" dirty="0">
              <a:ea typeface="Arial" charset="0"/>
            </a:endParaRPr>
          </a:p>
          <a:p>
            <a:pPr marL="342900" indent="-342900">
              <a:lnSpc>
                <a:spcPct val="90000"/>
              </a:lnSpc>
              <a:spcBef>
                <a:spcPct val="20000"/>
              </a:spcBef>
              <a:buFontTx/>
              <a:buChar char="•"/>
              <a:defRPr/>
            </a:pPr>
            <a:endParaRPr lang="en-US" sz="2800" dirty="0">
              <a:ea typeface="ＭＳ Ｐゴシック" charset="0"/>
            </a:endParaRPr>
          </a:p>
        </p:txBody>
      </p:sp>
      <p:grpSp>
        <p:nvGrpSpPr>
          <p:cNvPr id="43012" name="Group 14"/>
          <p:cNvGrpSpPr>
            <a:grpSpLocks/>
          </p:cNvGrpSpPr>
          <p:nvPr/>
        </p:nvGrpSpPr>
        <p:grpSpPr bwMode="auto">
          <a:xfrm>
            <a:off x="9906000" y="990600"/>
            <a:ext cx="609600" cy="1600200"/>
            <a:chOff x="8382000" y="990600"/>
            <a:chExt cx="609600" cy="1600200"/>
          </a:xfrm>
        </p:grpSpPr>
        <p:sp>
          <p:nvSpPr>
            <p:cNvPr id="16" name="Rounded Rectangle 15"/>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3014" name="Picture 10"/>
            <p:cNvPicPr>
              <a:picLocks noChangeAspect="1" noChangeArrowheads="1"/>
            </p:cNvPicPr>
            <p:nvPr/>
          </p:nvPicPr>
          <p:blipFill>
            <a:blip r:embed="rId2">
              <a:extLst>
                <a:ext uri="{28A0092B-C50C-407E-A947-70E740481C1C}">
                  <a14:useLocalDpi xmlns:a14="http://schemas.microsoft.com/office/drawing/2010/main" val="0"/>
                </a:ext>
              </a:extLst>
            </a:blip>
            <a:srcRect l="14844" r="14844"/>
            <a:stretch>
              <a:fillRect/>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152573877"/>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2304750" y="5183660"/>
            <a:ext cx="7670800" cy="914400"/>
          </a:xfrm>
          <a:prstGeom prst="roundRect">
            <a:avLst/>
          </a:prstGeom>
          <a:solidFill>
            <a:schemeClr val="bg1"/>
          </a:solidFill>
          <a:ln w="38100">
            <a:solidFill>
              <a:srgbClr val="660066"/>
            </a:solidFill>
            <a:miter lim="800000"/>
            <a:headEnd/>
            <a:tailEnd/>
          </a:ln>
          <a:effectLst/>
          <a:extLst/>
        </p:spPr>
        <p:txBody>
          <a:bodyPr/>
          <a:lstStyle/>
          <a:p>
            <a:pPr algn="ctr">
              <a:lnSpc>
                <a:spcPct val="90000"/>
              </a:lnSpc>
              <a:spcBef>
                <a:spcPct val="20000"/>
              </a:spcBef>
              <a:defRPr/>
            </a:pPr>
            <a:r>
              <a:rPr lang="en-US" sz="2800" dirty="0">
                <a:ea typeface="ＭＳ Ｐゴシック" charset="0"/>
              </a:rPr>
              <a:t>Do not repeat or replay any items except as directed in Test Book.</a:t>
            </a:r>
            <a:endParaRPr lang="en-US" sz="3000" dirty="0">
              <a:ea typeface="ＭＳ Ｐゴシック" charset="0"/>
            </a:endParaRPr>
          </a:p>
        </p:txBody>
      </p:sp>
      <p:grpSp>
        <p:nvGrpSpPr>
          <p:cNvPr id="44035" name="Group 1"/>
          <p:cNvGrpSpPr>
            <a:grpSpLocks/>
          </p:cNvGrpSpPr>
          <p:nvPr/>
        </p:nvGrpSpPr>
        <p:grpSpPr bwMode="auto">
          <a:xfrm>
            <a:off x="2295225" y="2315048"/>
            <a:ext cx="7689850" cy="2487612"/>
            <a:chOff x="779318" y="1600201"/>
            <a:chExt cx="7689272" cy="2487613"/>
          </a:xfrm>
        </p:grpSpPr>
        <p:pic>
          <p:nvPicPr>
            <p:cNvPr id="41990" name="Picture 6"/>
            <p:cNvPicPr>
              <a:picLocks noChangeAspect="1" noChangeArrowheads="1"/>
            </p:cNvPicPr>
            <p:nvPr/>
          </p:nvPicPr>
          <p:blipFill>
            <a:blip r:embed="rId2"/>
            <a:srcRect/>
            <a:stretch>
              <a:fillRect/>
            </a:stretch>
          </p:blipFill>
          <p:spPr bwMode="auto">
            <a:xfrm>
              <a:off x="779318" y="1600201"/>
              <a:ext cx="7689272" cy="2487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1" name="Rectangle 7"/>
            <p:cNvSpPr>
              <a:spLocks noChangeArrowheads="1"/>
            </p:cNvSpPr>
            <p:nvPr/>
          </p:nvSpPr>
          <p:spPr bwMode="auto">
            <a:xfrm>
              <a:off x="8224133" y="2935289"/>
              <a:ext cx="241282" cy="11445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endParaRPr>
            </a:p>
          </p:txBody>
        </p:sp>
      </p:grpSp>
      <p:sp>
        <p:nvSpPr>
          <p:cNvPr id="41993" name="Text Box 9"/>
          <p:cNvSpPr txBox="1">
            <a:spLocks noChangeArrowheads="1"/>
          </p:cNvSpPr>
          <p:nvPr/>
        </p:nvSpPr>
        <p:spPr bwMode="auto">
          <a:xfrm>
            <a:off x="2314275" y="1586385"/>
            <a:ext cx="6629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600" dirty="0">
                <a:ea typeface="ＭＳ Ｐゴシック" charset="0"/>
              </a:rPr>
              <a:t>Starting point for Preschool to Grade 1</a:t>
            </a:r>
          </a:p>
        </p:txBody>
      </p:sp>
      <p:sp>
        <p:nvSpPr>
          <p:cNvPr id="8" name="Rectangle 3"/>
          <p:cNvSpPr>
            <a:spLocks noChangeArrowheads="1"/>
          </p:cNvSpPr>
          <p:nvPr/>
        </p:nvSpPr>
        <p:spPr bwMode="auto">
          <a:xfrm>
            <a:off x="4684412" y="671986"/>
            <a:ext cx="48768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5: Sentence Repetition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4256261952"/>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099" y="2175305"/>
            <a:ext cx="6477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10"/>
          <p:cNvSpPr txBox="1">
            <a:spLocks noChangeArrowheads="1"/>
          </p:cNvSpPr>
          <p:nvPr/>
        </p:nvSpPr>
        <p:spPr bwMode="auto">
          <a:xfrm>
            <a:off x="7290487" y="3810430"/>
            <a:ext cx="3178175" cy="1531938"/>
          </a:xfrm>
          <a:prstGeom prst="roundRect">
            <a:avLst/>
          </a:prstGeom>
          <a:solidFill>
            <a:schemeClr val="bg1"/>
          </a:solidFill>
          <a:ln w="38100">
            <a:solidFill>
              <a:srgbClr val="660066"/>
            </a:solidFill>
            <a:miter lim="800000"/>
            <a:headEnd/>
            <a:tailEnd/>
          </a:ln>
          <a:effectLst/>
          <a:extLst/>
        </p:spPr>
        <p:txBody>
          <a:bodyPr wrap="square">
            <a:spAutoFit/>
          </a:bodyPr>
          <a:lstStyle/>
          <a:p>
            <a:pPr>
              <a:spcBef>
                <a:spcPct val="50000"/>
              </a:spcBef>
              <a:defRPr/>
            </a:pPr>
            <a:r>
              <a:rPr lang="en-US" sz="2800" dirty="0">
                <a:ea typeface="ＭＳ Ｐゴシック" charset="0"/>
              </a:rPr>
              <a:t>Items are printed in Test Record for easy scoring.</a:t>
            </a:r>
          </a:p>
        </p:txBody>
      </p:sp>
      <p:sp>
        <p:nvSpPr>
          <p:cNvPr id="43012" name="Rectangle 4"/>
          <p:cNvSpPr>
            <a:spLocks noChangeArrowheads="1"/>
          </p:cNvSpPr>
          <p:nvPr/>
        </p:nvSpPr>
        <p:spPr bwMode="auto">
          <a:xfrm>
            <a:off x="4664761" y="1454580"/>
            <a:ext cx="5818188" cy="838200"/>
          </a:xfrm>
          <a:prstGeom prst="roundRect">
            <a:avLst/>
          </a:prstGeom>
          <a:solidFill>
            <a:schemeClr val="bg1"/>
          </a:solidFill>
          <a:ln w="38100">
            <a:solidFill>
              <a:srgbClr val="660066"/>
            </a:solidFill>
            <a:miter lim="800000"/>
            <a:headEnd/>
            <a:tailEnd/>
          </a:ln>
          <a:effectLst/>
          <a:extLst/>
        </p:spPr>
        <p:txBody>
          <a:bodyPr/>
          <a:lstStyle/>
          <a:p>
            <a:pPr>
              <a:lnSpc>
                <a:spcPct val="90000"/>
              </a:lnSpc>
              <a:spcBef>
                <a:spcPct val="20000"/>
              </a:spcBef>
              <a:defRPr/>
            </a:pPr>
            <a:r>
              <a:rPr lang="en-US" sz="2800" dirty="0">
                <a:ea typeface="ＭＳ Ｐゴシック" charset="0"/>
              </a:rPr>
              <a:t>Score all items 1 or 0. Item must be repeated exactly to receive a 1.</a:t>
            </a:r>
            <a:endParaRPr lang="en-US" sz="3000" b="1" dirty="0">
              <a:ea typeface="ＭＳ Ｐゴシック" charset="0"/>
            </a:endParaRPr>
          </a:p>
        </p:txBody>
      </p:sp>
      <p:sp>
        <p:nvSpPr>
          <p:cNvPr id="6" name="Rectangle 3"/>
          <p:cNvSpPr>
            <a:spLocks noChangeArrowheads="1"/>
          </p:cNvSpPr>
          <p:nvPr/>
        </p:nvSpPr>
        <p:spPr bwMode="auto">
          <a:xfrm>
            <a:off x="4667936" y="540181"/>
            <a:ext cx="48768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5: Sentence Repetition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650351461"/>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6082" name="Group 21"/>
          <p:cNvGrpSpPr>
            <a:grpSpLocks/>
          </p:cNvGrpSpPr>
          <p:nvPr/>
        </p:nvGrpSpPr>
        <p:grpSpPr bwMode="auto">
          <a:xfrm>
            <a:off x="2180967" y="1637186"/>
            <a:ext cx="6248400" cy="4460875"/>
            <a:chOff x="336" y="694"/>
            <a:chExt cx="3936" cy="2810"/>
          </a:xfrm>
        </p:grpSpPr>
        <p:grpSp>
          <p:nvGrpSpPr>
            <p:cNvPr id="46085" name="Group 20"/>
            <p:cNvGrpSpPr>
              <a:grpSpLocks/>
            </p:cNvGrpSpPr>
            <p:nvPr/>
          </p:nvGrpSpPr>
          <p:grpSpPr bwMode="auto">
            <a:xfrm>
              <a:off x="336" y="694"/>
              <a:ext cx="3936" cy="2810"/>
              <a:chOff x="336" y="694"/>
              <a:chExt cx="3936" cy="2810"/>
            </a:xfrm>
          </p:grpSpPr>
          <p:pic>
            <p:nvPicPr>
              <p:cNvPr id="68613" name="Picture 5"/>
              <p:cNvPicPr>
                <a:picLocks noChangeAspect="1" noChangeArrowheads="1"/>
              </p:cNvPicPr>
              <p:nvPr/>
            </p:nvPicPr>
            <p:blipFill>
              <a:blip r:embed="rId2"/>
              <a:srcRect/>
              <a:stretch>
                <a:fillRect/>
              </a:stretch>
            </p:blipFill>
            <p:spPr bwMode="auto">
              <a:xfrm>
                <a:off x="336" y="982"/>
                <a:ext cx="3936" cy="2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5" name="Line 7"/>
              <p:cNvSpPr>
                <a:spLocks noChangeShapeType="1"/>
              </p:cNvSpPr>
              <p:nvPr/>
            </p:nvSpPr>
            <p:spPr bwMode="auto">
              <a:xfrm flipV="1">
                <a:off x="2640" y="982"/>
                <a:ext cx="96"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8616" name="Text Box 8"/>
              <p:cNvSpPr txBox="1">
                <a:spLocks noChangeArrowheads="1"/>
              </p:cNvSpPr>
              <p:nvPr/>
            </p:nvSpPr>
            <p:spPr bwMode="auto">
              <a:xfrm>
                <a:off x="2592" y="694"/>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dirty="0">
                    <a:ea typeface="ＭＳ Ｐゴシック" charset="0"/>
                  </a:rPr>
                  <a:t>a</a:t>
                </a:r>
              </a:p>
            </p:txBody>
          </p:sp>
          <p:sp>
            <p:nvSpPr>
              <p:cNvPr id="68617" name="Text Box 9"/>
              <p:cNvSpPr txBox="1">
                <a:spLocks noChangeArrowheads="1"/>
              </p:cNvSpPr>
              <p:nvPr/>
            </p:nvSpPr>
            <p:spPr bwMode="auto">
              <a:xfrm>
                <a:off x="624" y="886"/>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dirty="0">
                    <a:ea typeface="ＭＳ Ｐゴシック" charset="0"/>
                  </a:rPr>
                  <a:t>0</a:t>
                </a:r>
              </a:p>
            </p:txBody>
          </p:sp>
          <p:sp>
            <p:nvSpPr>
              <p:cNvPr id="68618" name="Line 10"/>
              <p:cNvSpPr>
                <a:spLocks noChangeShapeType="1"/>
              </p:cNvSpPr>
              <p:nvPr/>
            </p:nvSpPr>
            <p:spPr bwMode="auto">
              <a:xfrm flipV="1">
                <a:off x="2064" y="1414"/>
                <a:ext cx="96"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8619" name="Line 11"/>
              <p:cNvSpPr>
                <a:spLocks noChangeShapeType="1"/>
              </p:cNvSpPr>
              <p:nvPr/>
            </p:nvSpPr>
            <p:spPr bwMode="auto">
              <a:xfrm flipV="1">
                <a:off x="2496" y="1414"/>
                <a:ext cx="96"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8620" name="Text Box 12"/>
              <p:cNvSpPr txBox="1">
                <a:spLocks noChangeArrowheads="1"/>
              </p:cNvSpPr>
              <p:nvPr/>
            </p:nvSpPr>
            <p:spPr bwMode="auto">
              <a:xfrm>
                <a:off x="1872" y="1126"/>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dirty="0">
                    <a:ea typeface="ＭＳ Ｐゴシック" charset="0"/>
                  </a:rPr>
                  <a:t>has</a:t>
                </a:r>
              </a:p>
            </p:txBody>
          </p:sp>
          <p:sp>
            <p:nvSpPr>
              <p:cNvPr id="68621" name="Text Box 13"/>
              <p:cNvSpPr txBox="1">
                <a:spLocks noChangeArrowheads="1"/>
              </p:cNvSpPr>
              <p:nvPr/>
            </p:nvSpPr>
            <p:spPr bwMode="auto">
              <a:xfrm>
                <a:off x="624" y="1270"/>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ea typeface="ＭＳ Ｐゴシック" charset="0"/>
                  </a:rPr>
                  <a:t>0</a:t>
                </a:r>
              </a:p>
            </p:txBody>
          </p:sp>
          <p:sp>
            <p:nvSpPr>
              <p:cNvPr id="68622" name="Text Box 14"/>
              <p:cNvSpPr txBox="1">
                <a:spLocks noChangeArrowheads="1"/>
              </p:cNvSpPr>
              <p:nvPr/>
            </p:nvSpPr>
            <p:spPr bwMode="auto">
              <a:xfrm>
                <a:off x="624" y="1702"/>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ea typeface="ＭＳ Ｐゴシック" charset="0"/>
                  </a:rPr>
                  <a:t>1</a:t>
                </a:r>
              </a:p>
            </p:txBody>
          </p:sp>
          <p:sp>
            <p:nvSpPr>
              <p:cNvPr id="68623" name="Text Box 15"/>
              <p:cNvSpPr txBox="1">
                <a:spLocks noChangeArrowheads="1"/>
              </p:cNvSpPr>
              <p:nvPr/>
            </p:nvSpPr>
            <p:spPr bwMode="auto">
              <a:xfrm>
                <a:off x="624" y="2566"/>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ea typeface="ＭＳ Ｐゴシック" charset="0"/>
                  </a:rPr>
                  <a:t>1</a:t>
                </a:r>
              </a:p>
            </p:txBody>
          </p:sp>
          <p:sp>
            <p:nvSpPr>
              <p:cNvPr id="68624" name="Text Box 16"/>
              <p:cNvSpPr txBox="1">
                <a:spLocks noChangeArrowheads="1"/>
              </p:cNvSpPr>
              <p:nvPr/>
            </p:nvSpPr>
            <p:spPr bwMode="auto">
              <a:xfrm>
                <a:off x="624" y="299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ea typeface="ＭＳ Ｐゴシック" charset="0"/>
                  </a:rPr>
                  <a:t>1</a:t>
                </a:r>
              </a:p>
            </p:txBody>
          </p:sp>
          <p:sp>
            <p:nvSpPr>
              <p:cNvPr id="68625" name="Text Box 17"/>
              <p:cNvSpPr txBox="1">
                <a:spLocks noChangeArrowheads="1"/>
              </p:cNvSpPr>
              <p:nvPr/>
            </p:nvSpPr>
            <p:spPr bwMode="auto">
              <a:xfrm>
                <a:off x="624" y="2134"/>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ea typeface="ＭＳ Ｐゴシック" charset="0"/>
                  </a:rPr>
                  <a:t>0</a:t>
                </a:r>
              </a:p>
            </p:txBody>
          </p:sp>
          <p:sp>
            <p:nvSpPr>
              <p:cNvPr id="68627" name="Text Box 19"/>
              <p:cNvSpPr txBox="1">
                <a:spLocks noChangeArrowheads="1"/>
              </p:cNvSpPr>
              <p:nvPr/>
            </p:nvSpPr>
            <p:spPr bwMode="auto">
              <a:xfrm>
                <a:off x="912" y="2038"/>
                <a:ext cx="57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dirty="0">
                    <a:ea typeface="ＭＳ Ｐゴシック" charset="0"/>
                  </a:rPr>
                  <a:t>Lucy</a:t>
                </a:r>
              </a:p>
            </p:txBody>
          </p:sp>
        </p:grpSp>
        <p:sp>
          <p:nvSpPr>
            <p:cNvPr id="68626" name="Line 18"/>
            <p:cNvSpPr>
              <a:spLocks noChangeShapeType="1"/>
            </p:cNvSpPr>
            <p:nvPr/>
          </p:nvSpPr>
          <p:spPr bwMode="auto">
            <a:xfrm flipV="1">
              <a:off x="1056" y="2278"/>
              <a:ext cx="96"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grpSp>
      <p:sp>
        <p:nvSpPr>
          <p:cNvPr id="68612" name="Rectangle 4"/>
          <p:cNvSpPr>
            <a:spLocks noChangeArrowheads="1"/>
          </p:cNvSpPr>
          <p:nvPr/>
        </p:nvSpPr>
        <p:spPr bwMode="auto">
          <a:xfrm>
            <a:off x="7591168" y="2800823"/>
            <a:ext cx="2868613" cy="2133600"/>
          </a:xfrm>
          <a:prstGeom prst="roundRect">
            <a:avLst/>
          </a:prstGeom>
          <a:solidFill>
            <a:schemeClr val="bg1"/>
          </a:solidFill>
          <a:ln w="38100">
            <a:solidFill>
              <a:srgbClr val="660066"/>
            </a:solidFill>
            <a:miter lim="800000"/>
            <a:headEnd/>
            <a:tailEnd/>
          </a:ln>
          <a:effectLst/>
          <a:extLst/>
        </p:spPr>
        <p:txBody>
          <a:bodyPr/>
          <a:lstStyle/>
          <a:p>
            <a:pPr>
              <a:lnSpc>
                <a:spcPct val="90000"/>
              </a:lnSpc>
              <a:spcBef>
                <a:spcPct val="20000"/>
              </a:spcBef>
              <a:defRPr/>
            </a:pPr>
            <a:r>
              <a:rPr lang="en-US" sz="2800" dirty="0">
                <a:ea typeface="ＭＳ Ｐゴシック" charset="0"/>
              </a:rPr>
              <a:t>You can mark errors in the Test Record for qualitative information.</a:t>
            </a:r>
          </a:p>
        </p:txBody>
      </p:sp>
      <p:sp>
        <p:nvSpPr>
          <p:cNvPr id="20" name="Rectangle 3"/>
          <p:cNvSpPr>
            <a:spLocks noChangeArrowheads="1"/>
          </p:cNvSpPr>
          <p:nvPr/>
        </p:nvSpPr>
        <p:spPr bwMode="auto">
          <a:xfrm>
            <a:off x="4816217" y="671986"/>
            <a:ext cx="48768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5: Sentence Repetition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25544190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3" name="Rectangle 7"/>
          <p:cNvSpPr>
            <a:spLocks noGrp="1" noChangeArrowheads="1"/>
          </p:cNvSpPr>
          <p:nvPr>
            <p:ph type="title"/>
          </p:nvPr>
        </p:nvSpPr>
        <p:spPr>
          <a:xfrm>
            <a:off x="4705350" y="-28575"/>
            <a:ext cx="5486400" cy="905520"/>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Fluid Reasoning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Gf</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Cluster Composition</a:t>
            </a:r>
          </a:p>
        </p:txBody>
      </p:sp>
      <p:sp>
        <p:nvSpPr>
          <p:cNvPr id="167938" name="Rectangle 2"/>
          <p:cNvSpPr>
            <a:spLocks noGrp="1" noChangeArrowheads="1"/>
          </p:cNvSpPr>
          <p:nvPr>
            <p:ph sz="quarter" idx="1"/>
          </p:nvPr>
        </p:nvSpPr>
        <p:spPr>
          <a:xfrm>
            <a:off x="2352861" y="1901527"/>
            <a:ext cx="5410200" cy="1295400"/>
          </a:xfrm>
        </p:spPr>
        <p:txBody>
          <a:bodyPr/>
          <a:lstStyle/>
          <a:p>
            <a:pPr eaLnBrk="1" hangingPunct="1">
              <a:lnSpc>
                <a:spcPct val="90000"/>
              </a:lnSpc>
              <a:buFontTx/>
              <a:buNone/>
            </a:pPr>
            <a:r>
              <a:rPr lang="en-US" altLang="en-US" sz="2600" dirty="0"/>
              <a:t>Test 2: Number Series </a:t>
            </a:r>
          </a:p>
          <a:p>
            <a:pPr eaLnBrk="1" hangingPunct="1">
              <a:lnSpc>
                <a:spcPct val="90000"/>
              </a:lnSpc>
              <a:buFontTx/>
              <a:buNone/>
            </a:pPr>
            <a:r>
              <a:rPr lang="en-US" altLang="en-US" sz="2600" dirty="0"/>
              <a:t>Test 9: Concept Formation</a:t>
            </a:r>
          </a:p>
        </p:txBody>
      </p:sp>
      <p:sp>
        <p:nvSpPr>
          <p:cNvPr id="167939" name="Text Box 4"/>
          <p:cNvSpPr txBox="1">
            <a:spLocks noChangeArrowheads="1"/>
          </p:cNvSpPr>
          <p:nvPr/>
        </p:nvSpPr>
        <p:spPr bwMode="auto">
          <a:xfrm>
            <a:off x="2048061" y="1215728"/>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IV </a:t>
            </a:r>
            <a:r>
              <a:rPr lang="en-US" altLang="en-US" sz="2800" i="1" dirty="0" err="1">
                <a:latin typeface="+mn-lt"/>
              </a:rPr>
              <a:t>Gf</a:t>
            </a:r>
            <a:r>
              <a:rPr lang="en-US" altLang="en-US" sz="2800" dirty="0">
                <a:latin typeface="+mn-lt"/>
              </a:rPr>
              <a:t> Cluster </a:t>
            </a:r>
          </a:p>
        </p:txBody>
      </p:sp>
      <p:sp>
        <p:nvSpPr>
          <p:cNvPr id="167940" name="Text Box 5"/>
          <p:cNvSpPr txBox="1">
            <a:spLocks noChangeArrowheads="1"/>
          </p:cNvSpPr>
          <p:nvPr/>
        </p:nvSpPr>
        <p:spPr bwMode="auto">
          <a:xfrm>
            <a:off x="2048061" y="3349328"/>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III </a:t>
            </a:r>
            <a:r>
              <a:rPr lang="en-US" altLang="en-US" sz="2800" i="1" dirty="0" err="1">
                <a:latin typeface="+mn-lt"/>
              </a:rPr>
              <a:t>Gf</a:t>
            </a:r>
            <a:r>
              <a:rPr lang="en-US" altLang="en-US" sz="2800" i="1" dirty="0">
                <a:latin typeface="+mn-lt"/>
              </a:rPr>
              <a:t> </a:t>
            </a:r>
            <a:r>
              <a:rPr lang="en-US" altLang="en-US" sz="2800" dirty="0">
                <a:latin typeface="+mn-lt"/>
              </a:rPr>
              <a:t>Cluster </a:t>
            </a:r>
          </a:p>
        </p:txBody>
      </p:sp>
      <p:sp>
        <p:nvSpPr>
          <p:cNvPr id="167941" name="Line 6"/>
          <p:cNvSpPr>
            <a:spLocks noChangeShapeType="1"/>
          </p:cNvSpPr>
          <p:nvPr/>
        </p:nvSpPr>
        <p:spPr bwMode="auto">
          <a:xfrm>
            <a:off x="2124261" y="3120727"/>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943" name="Rectangle 8"/>
          <p:cNvSpPr>
            <a:spLocks noChangeArrowheads="1"/>
          </p:cNvSpPr>
          <p:nvPr/>
        </p:nvSpPr>
        <p:spPr bwMode="auto">
          <a:xfrm>
            <a:off x="2276661" y="4035127"/>
            <a:ext cx="4953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2600" dirty="0">
                <a:latin typeface="+mn-lt"/>
              </a:rPr>
              <a:t>Test  5: Concept Formation</a:t>
            </a:r>
          </a:p>
          <a:p>
            <a:pPr eaLnBrk="1" hangingPunct="1">
              <a:lnSpc>
                <a:spcPct val="90000"/>
              </a:lnSpc>
              <a:buFontTx/>
              <a:buNone/>
            </a:pPr>
            <a:r>
              <a:rPr lang="en-US" altLang="en-US" sz="2600" dirty="0">
                <a:latin typeface="+mn-lt"/>
              </a:rPr>
              <a:t>Test 15: Analysis-Synthesis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5781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3"/>
          <p:cNvSpPr>
            <a:spLocks noChangeArrowheads="1"/>
          </p:cNvSpPr>
          <p:nvPr/>
        </p:nvSpPr>
        <p:spPr bwMode="auto">
          <a:xfrm>
            <a:off x="4236244" y="850845"/>
            <a:ext cx="4800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9: Sound Awareness</a:t>
            </a:r>
            <a:br>
              <a:rPr lang="en-US" sz="2800" b="1" dirty="0">
                <a:solidFill>
                  <a:srgbClr val="6A2C66"/>
                </a:solidFill>
                <a:ea typeface="ＭＳ Ｐゴシック" charset="0"/>
              </a:rPr>
            </a:br>
            <a:r>
              <a:rPr lang="en-US" sz="2800" b="1" i="1" dirty="0">
                <a:solidFill>
                  <a:srgbClr val="6A2C66"/>
                </a:solidFill>
                <a:ea typeface="ＭＳ Ｐゴシック" charset="0"/>
              </a:rPr>
              <a:t>9A Rhyming, 9B Deletion</a:t>
            </a:r>
          </a:p>
        </p:txBody>
      </p:sp>
      <p:sp>
        <p:nvSpPr>
          <p:cNvPr id="52228" name="Rectangle 4"/>
          <p:cNvSpPr>
            <a:spLocks noChangeArrowheads="1"/>
          </p:cNvSpPr>
          <p:nvPr/>
        </p:nvSpPr>
        <p:spPr bwMode="auto">
          <a:xfrm>
            <a:off x="1924844" y="1649357"/>
            <a:ext cx="7848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sz="2800" dirty="0"/>
              <a:t>A screening measure of phonological awareness, an aspect of Auditory Processing (</a:t>
            </a:r>
            <a:r>
              <a:rPr lang="en-US" sz="2800" i="1" dirty="0"/>
              <a:t>Ga</a:t>
            </a:r>
            <a:r>
              <a:rPr lang="en-US" sz="2800" dirty="0"/>
              <a:t>)</a:t>
            </a:r>
          </a:p>
          <a:p>
            <a:pPr marL="342900" indent="-342900">
              <a:spcBef>
                <a:spcPct val="20000"/>
              </a:spcBef>
              <a:buFontTx/>
              <a:buChar char="•"/>
              <a:defRPr/>
            </a:pPr>
            <a:endParaRPr lang="en-US" sz="1400" dirty="0"/>
          </a:p>
          <a:p>
            <a:pPr marL="342900" indent="-342900">
              <a:spcBef>
                <a:spcPct val="20000"/>
              </a:spcBef>
              <a:buFontTx/>
              <a:buChar char="•"/>
              <a:defRPr/>
            </a:pPr>
            <a:r>
              <a:rPr lang="en-US" sz="2800" dirty="0"/>
              <a:t>Use only as a screening measure for K–3 or older examinees with limited phonological awareness.</a:t>
            </a:r>
          </a:p>
          <a:p>
            <a:pPr marL="342900" indent="-342900">
              <a:spcBef>
                <a:spcPct val="20000"/>
              </a:spcBef>
              <a:buFontTx/>
              <a:buChar char="•"/>
              <a:defRPr/>
            </a:pPr>
            <a:endParaRPr lang="en-US" sz="1400" dirty="0"/>
          </a:p>
          <a:p>
            <a:pPr marL="342900" indent="-342900">
              <a:spcBef>
                <a:spcPct val="20000"/>
              </a:spcBef>
              <a:buFontTx/>
              <a:buChar char="•"/>
              <a:defRPr/>
            </a:pPr>
            <a:r>
              <a:rPr lang="en-US" sz="2800" dirty="0"/>
              <a:t>Administer both subtests: 9A Rhyming and 9B Deletion.</a:t>
            </a:r>
          </a:p>
          <a:p>
            <a:pPr marL="342900" indent="-342900">
              <a:spcBef>
                <a:spcPct val="20000"/>
              </a:spcBef>
              <a:buFontTx/>
              <a:buChar char="•"/>
              <a:defRPr/>
            </a:pPr>
            <a:endParaRPr lang="en-US" sz="2800" dirty="0"/>
          </a:p>
          <a:p>
            <a:pPr marL="342900" indent="-342900">
              <a:spcBef>
                <a:spcPct val="20000"/>
              </a:spcBef>
              <a:buFontTx/>
              <a:buChar char="•"/>
              <a:defRPr/>
            </a:pPr>
            <a:endParaRPr lang="en-US" sz="2800" dirty="0"/>
          </a:p>
          <a:p>
            <a:pPr marL="342900" indent="-342900">
              <a:spcBef>
                <a:spcPct val="20000"/>
              </a:spcBef>
              <a:buFontTx/>
              <a:buChar char="•"/>
              <a:defRPr/>
            </a:pPr>
            <a:endParaRPr lang="en-US" sz="2800" dirty="0">
              <a:solidFill>
                <a:srgbClr val="00B0F0"/>
              </a:solidFill>
            </a:endParaRPr>
          </a:p>
          <a:p>
            <a:pPr>
              <a:spcBef>
                <a:spcPct val="20000"/>
              </a:spcBef>
              <a:defRPr/>
            </a:pPr>
            <a:r>
              <a:rPr lang="en-US" sz="2800" dirty="0">
                <a:solidFill>
                  <a:srgbClr val="00B0F0"/>
                </a:solidFill>
              </a:rPr>
              <a:t>VIDEO</a:t>
            </a:r>
          </a:p>
        </p:txBody>
      </p:sp>
      <p:grpSp>
        <p:nvGrpSpPr>
          <p:cNvPr id="56324" name="Group 14"/>
          <p:cNvGrpSpPr>
            <a:grpSpLocks/>
          </p:cNvGrpSpPr>
          <p:nvPr/>
        </p:nvGrpSpPr>
        <p:grpSpPr bwMode="auto">
          <a:xfrm>
            <a:off x="9906000" y="990600"/>
            <a:ext cx="609600" cy="1600200"/>
            <a:chOff x="8382000" y="990600"/>
            <a:chExt cx="609600" cy="1600200"/>
          </a:xfrm>
        </p:grpSpPr>
        <p:sp>
          <p:nvSpPr>
            <p:cNvPr id="16" name="Rounded Rectangle 15"/>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6326" name="Picture 10"/>
            <p:cNvPicPr>
              <a:picLocks noChangeAspect="1" noChangeArrowheads="1"/>
            </p:cNvPicPr>
            <p:nvPr/>
          </p:nvPicPr>
          <p:blipFill>
            <a:blip r:embed="rId3">
              <a:extLst>
                <a:ext uri="{28A0092B-C50C-407E-A947-70E740481C1C}">
                  <a14:useLocalDpi xmlns:a14="http://schemas.microsoft.com/office/drawing/2010/main" val="0"/>
                </a:ext>
              </a:extLst>
            </a:blip>
            <a:srcRect l="14844" r="14844"/>
            <a:stretch>
              <a:fillRect/>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653824634"/>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3402013" y="299267"/>
            <a:ext cx="646906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9A: Sound Awareness–Rhyming</a:t>
            </a:r>
          </a:p>
        </p:txBody>
      </p:sp>
      <p:sp>
        <p:nvSpPr>
          <p:cNvPr id="53252" name="Rectangle 4"/>
          <p:cNvSpPr>
            <a:spLocks noChangeArrowheads="1"/>
          </p:cNvSpPr>
          <p:nvPr/>
        </p:nvSpPr>
        <p:spPr bwMode="auto">
          <a:xfrm>
            <a:off x="1946275" y="1049338"/>
            <a:ext cx="7924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sz="2800" dirty="0">
                <a:ea typeface="ＭＳ Ｐゴシック" charset="0"/>
              </a:rPr>
              <a:t>Select appropriate starting point.</a:t>
            </a:r>
          </a:p>
          <a:p>
            <a:pPr marL="342900" indent="-342900">
              <a:spcBef>
                <a:spcPct val="20000"/>
              </a:spcBef>
              <a:buFontTx/>
              <a:buChar char="•"/>
              <a:defRPr/>
            </a:pPr>
            <a:endParaRPr lang="en-US" sz="1400" dirty="0">
              <a:ea typeface="ＭＳ Ｐゴシック" charset="0"/>
            </a:endParaRPr>
          </a:p>
          <a:p>
            <a:pPr marL="342900" indent="-342900">
              <a:spcBef>
                <a:spcPct val="20000"/>
              </a:spcBef>
              <a:buFontTx/>
              <a:buChar char="•"/>
              <a:defRPr/>
            </a:pPr>
            <a:r>
              <a:rPr lang="en-US" sz="2800" dirty="0">
                <a:ea typeface="ＭＳ Ｐゴシック" charset="0"/>
              </a:rPr>
              <a:t>Words must be real words that rhyme with the target to receive credit.</a:t>
            </a:r>
          </a:p>
          <a:p>
            <a:pPr marL="342900" indent="-342900">
              <a:spcBef>
                <a:spcPct val="20000"/>
              </a:spcBef>
              <a:buFontTx/>
              <a:buChar char="•"/>
              <a:defRPr/>
            </a:pPr>
            <a:endParaRPr lang="en-US" sz="1400" dirty="0">
              <a:ea typeface="ＭＳ Ｐゴシック" charset="0"/>
            </a:endParaRPr>
          </a:p>
          <a:p>
            <a:pPr marL="342900" indent="-342900">
              <a:spcBef>
                <a:spcPct val="20000"/>
              </a:spcBef>
              <a:buFontTx/>
              <a:buChar char="•"/>
              <a:defRPr/>
            </a:pPr>
            <a:r>
              <a:rPr lang="en-US" sz="2800" dirty="0">
                <a:ea typeface="ＭＳ Ｐゴシック" charset="0"/>
              </a:rPr>
              <a:t>Early items require pointing to 2 pictures that end alike or rhyme.</a:t>
            </a:r>
          </a:p>
          <a:p>
            <a:pPr marL="342900" indent="-342900">
              <a:spcBef>
                <a:spcPct val="20000"/>
              </a:spcBef>
              <a:buFontTx/>
              <a:buChar char="•"/>
              <a:defRPr/>
            </a:pPr>
            <a:endParaRPr lang="en-US" sz="1400" dirty="0">
              <a:ea typeface="ＭＳ Ｐゴシック" charset="0"/>
            </a:endParaRPr>
          </a:p>
          <a:p>
            <a:pPr marL="342900" indent="-342900">
              <a:spcBef>
                <a:spcPct val="20000"/>
              </a:spcBef>
              <a:buFontTx/>
              <a:buChar char="•"/>
              <a:defRPr/>
            </a:pPr>
            <a:r>
              <a:rPr lang="en-US" sz="2800" dirty="0">
                <a:ea typeface="ＭＳ Ｐゴシック" charset="0"/>
              </a:rPr>
              <a:t>Later items require providing a rhyming word.</a:t>
            </a:r>
          </a:p>
          <a:p>
            <a:pPr marL="342900" indent="-342900">
              <a:spcBef>
                <a:spcPct val="20000"/>
              </a:spcBef>
              <a:buFontTx/>
              <a:buChar char="•"/>
              <a:defRPr/>
            </a:pPr>
            <a:endParaRPr lang="en-US" sz="1400" dirty="0">
              <a:ea typeface="ＭＳ Ｐゴシック" charset="0"/>
            </a:endParaRPr>
          </a:p>
          <a:p>
            <a:pPr marL="342900" indent="-342900">
              <a:spcBef>
                <a:spcPct val="20000"/>
              </a:spcBef>
              <a:buFontTx/>
              <a:buChar char="•"/>
              <a:defRPr/>
            </a:pPr>
            <a:r>
              <a:rPr lang="en-US" sz="2800" dirty="0">
                <a:ea typeface="ＭＳ Ｐゴシック" charset="0"/>
              </a:rPr>
              <a:t>Ceiling: 6 highest incorrect or last item</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109849478"/>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302" name="Picture 6"/>
          <p:cNvPicPr>
            <a:picLocks noChangeAspect="1" noChangeArrowheads="1"/>
          </p:cNvPicPr>
          <p:nvPr/>
        </p:nvPicPr>
        <p:blipFill>
          <a:blip r:embed="rId2"/>
          <a:srcRect/>
          <a:stretch>
            <a:fillRect/>
          </a:stretch>
        </p:blipFill>
        <p:spPr bwMode="auto">
          <a:xfrm>
            <a:off x="2051050" y="1066800"/>
            <a:ext cx="181768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5304" name="Picture 8"/>
          <p:cNvPicPr>
            <a:picLocks noChangeAspect="1" noChangeArrowheads="1"/>
          </p:cNvPicPr>
          <p:nvPr/>
        </p:nvPicPr>
        <p:blipFill>
          <a:blip r:embed="rId3"/>
          <a:srcRect/>
          <a:stretch>
            <a:fillRect/>
          </a:stretch>
        </p:blipFill>
        <p:spPr bwMode="auto">
          <a:xfrm>
            <a:off x="3886200" y="1689100"/>
            <a:ext cx="16652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3"/>
          <p:cNvSpPr>
            <a:spLocks noChangeArrowheads="1"/>
          </p:cNvSpPr>
          <p:nvPr/>
        </p:nvSpPr>
        <p:spPr bwMode="auto">
          <a:xfrm>
            <a:off x="3581401" y="185739"/>
            <a:ext cx="646906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9A: Sound Awareness–Rhyming</a:t>
            </a: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985" y="2362200"/>
            <a:ext cx="7110730" cy="3338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513919518"/>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5" name="Picture 5"/>
          <p:cNvPicPr>
            <a:picLocks noChangeAspect="1" noChangeArrowheads="1"/>
          </p:cNvPicPr>
          <p:nvPr/>
        </p:nvPicPr>
        <p:blipFill>
          <a:blip r:embed="rId2"/>
          <a:srcRect/>
          <a:stretch>
            <a:fillRect/>
          </a:stretch>
        </p:blipFill>
        <p:spPr bwMode="auto">
          <a:xfrm>
            <a:off x="2362200" y="4572001"/>
            <a:ext cx="4648200" cy="1262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8" name="Text Box 8"/>
          <p:cNvSpPr txBox="1">
            <a:spLocks noChangeArrowheads="1"/>
          </p:cNvSpPr>
          <p:nvPr/>
        </p:nvSpPr>
        <p:spPr bwMode="auto">
          <a:xfrm>
            <a:off x="2327275" y="1028701"/>
            <a:ext cx="4495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ea typeface="ＭＳ Ｐゴシック" charset="0"/>
              </a:rPr>
              <a:t>Examples of other item types</a:t>
            </a:r>
          </a:p>
        </p:txBody>
      </p:sp>
      <p:pic>
        <p:nvPicPr>
          <p:cNvPr id="59396" name="Picture 7"/>
          <p:cNvPicPr>
            <a:picLocks noChangeAspect="1" noChangeArrowheads="1"/>
          </p:cNvPicPr>
          <p:nvPr/>
        </p:nvPicPr>
        <p:blipFill>
          <a:blip r:embed="rId3"/>
          <a:srcRect/>
          <a:stretch>
            <a:fillRect/>
          </a:stretch>
        </p:blipFill>
        <p:spPr bwMode="auto">
          <a:xfrm>
            <a:off x="2308226" y="1828800"/>
            <a:ext cx="7826375" cy="235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3352801" y="271463"/>
            <a:ext cx="646906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Test 9A: Sound Awareness–Rhyming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496781937"/>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3276600" y="730250"/>
            <a:ext cx="638651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defRPr/>
            </a:pPr>
            <a:r>
              <a:rPr lang="en-US" sz="2800" b="1" dirty="0">
                <a:solidFill>
                  <a:srgbClr val="6A2C66"/>
                </a:solidFill>
                <a:ea typeface="ＭＳ Ｐゴシック" charset="0"/>
              </a:rPr>
              <a:t>Test 9B: Sound Awareness–Deletion</a:t>
            </a:r>
          </a:p>
        </p:txBody>
      </p:sp>
      <p:sp>
        <p:nvSpPr>
          <p:cNvPr id="57348" name="Rectangle 4"/>
          <p:cNvSpPr>
            <a:spLocks noChangeArrowheads="1"/>
          </p:cNvSpPr>
          <p:nvPr/>
        </p:nvSpPr>
        <p:spPr bwMode="auto">
          <a:xfrm>
            <a:off x="1955800" y="1470025"/>
            <a:ext cx="7950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ts val="624"/>
              </a:spcBef>
              <a:spcAft>
                <a:spcPts val="1400"/>
              </a:spcAft>
              <a:buFontTx/>
              <a:buChar char="•"/>
              <a:defRPr/>
            </a:pPr>
            <a:r>
              <a:rPr lang="en-US" sz="2800" dirty="0">
                <a:ea typeface="ＭＳ Ｐゴシック" charset="0"/>
              </a:rPr>
              <a:t>All examinees start with Sample Item A.</a:t>
            </a:r>
          </a:p>
          <a:p>
            <a:pPr marL="342900" indent="-342900">
              <a:spcBef>
                <a:spcPts val="624"/>
              </a:spcBef>
              <a:spcAft>
                <a:spcPts val="1400"/>
              </a:spcAft>
              <a:buFontTx/>
              <a:buChar char="•"/>
              <a:defRPr/>
            </a:pPr>
            <a:r>
              <a:rPr lang="en-US" sz="2800" dirty="0">
                <a:ea typeface="ＭＳ Ｐゴシック" charset="0"/>
              </a:rPr>
              <a:t>Use audio recording for Sample Item B and all test items.</a:t>
            </a:r>
          </a:p>
          <a:p>
            <a:pPr marL="342900" indent="-342900">
              <a:spcBef>
                <a:spcPts val="624"/>
              </a:spcBef>
              <a:spcAft>
                <a:spcPts val="1400"/>
              </a:spcAft>
              <a:buFontTx/>
              <a:buChar char="•"/>
              <a:defRPr/>
            </a:pPr>
            <a:r>
              <a:rPr lang="en-US" sz="2800" dirty="0">
                <a:ea typeface="ＭＳ Ｐゴシック" charset="0"/>
              </a:rPr>
              <a:t>Ceiling: 6 highest incorrect or last item</a:t>
            </a:r>
          </a:p>
          <a:p>
            <a:pPr>
              <a:spcBef>
                <a:spcPts val="624"/>
              </a:spcBef>
              <a:spcAft>
                <a:spcPts val="1400"/>
              </a:spcAft>
              <a:defRPr/>
            </a:pPr>
            <a:endParaRPr lang="en-US" sz="2800" dirty="0">
              <a:ea typeface="ＭＳ Ｐゴシック" charset="0"/>
            </a:endParaRPr>
          </a:p>
          <a:p>
            <a:pPr>
              <a:spcBef>
                <a:spcPts val="624"/>
              </a:spcBef>
              <a:spcAft>
                <a:spcPts val="1400"/>
              </a:spcAft>
              <a:defRPr/>
            </a:pPr>
            <a:endParaRPr lang="en-US" sz="2800" dirty="0">
              <a:ea typeface="ＭＳ Ｐゴシック" charset="0"/>
            </a:endParaRPr>
          </a:p>
          <a:p>
            <a:pPr>
              <a:spcBef>
                <a:spcPts val="624"/>
              </a:spcBef>
              <a:spcAft>
                <a:spcPts val="1400"/>
              </a:spcAft>
              <a:defRPr/>
            </a:pPr>
            <a:endParaRPr lang="en-US" sz="2800" dirty="0">
              <a:ea typeface="ＭＳ Ｐゴシック" charset="0"/>
            </a:endParaRPr>
          </a:p>
          <a:p>
            <a:pPr>
              <a:spcBef>
                <a:spcPts val="624"/>
              </a:spcBef>
              <a:spcAft>
                <a:spcPts val="1400"/>
              </a:spcAft>
              <a:defRPr/>
            </a:pPr>
            <a:endParaRPr lang="en-US" sz="2800" dirty="0">
              <a:ea typeface="ＭＳ Ｐゴシック" charset="0"/>
            </a:endParaRPr>
          </a:p>
        </p:txBody>
      </p:sp>
      <p:grpSp>
        <p:nvGrpSpPr>
          <p:cNvPr id="60420" name="Group 14"/>
          <p:cNvGrpSpPr>
            <a:grpSpLocks/>
          </p:cNvGrpSpPr>
          <p:nvPr/>
        </p:nvGrpSpPr>
        <p:grpSpPr bwMode="auto">
          <a:xfrm>
            <a:off x="9906000" y="990600"/>
            <a:ext cx="609600" cy="1600200"/>
            <a:chOff x="8382000" y="990600"/>
            <a:chExt cx="609600" cy="1600200"/>
          </a:xfrm>
        </p:grpSpPr>
        <p:sp>
          <p:nvSpPr>
            <p:cNvPr id="16" name="Rounded Rectangle 15"/>
            <p:cNvSpPr/>
            <p:nvPr/>
          </p:nvSpPr>
          <p:spPr>
            <a:xfrm>
              <a:off x="8382000" y="990600"/>
              <a:ext cx="609600" cy="16002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0422" name="Picture 10"/>
            <p:cNvPicPr>
              <a:picLocks noChangeAspect="1" noChangeArrowheads="1"/>
            </p:cNvPicPr>
            <p:nvPr/>
          </p:nvPicPr>
          <p:blipFill>
            <a:blip r:embed="rId2">
              <a:extLst>
                <a:ext uri="{28A0092B-C50C-407E-A947-70E740481C1C}">
                  <a14:useLocalDpi xmlns:a14="http://schemas.microsoft.com/office/drawing/2010/main" val="0"/>
                </a:ext>
              </a:extLst>
            </a:blip>
            <a:srcRect l="14844" r="14844"/>
            <a:stretch>
              <a:fillRect/>
            </a:stretch>
          </p:blipFill>
          <p:spPr bwMode="auto">
            <a:xfrm>
              <a:off x="8472488" y="1100138"/>
              <a:ext cx="428625" cy="49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72610678"/>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5" name="Text Box 7"/>
          <p:cNvSpPr txBox="1">
            <a:spLocks noChangeArrowheads="1"/>
          </p:cNvSpPr>
          <p:nvPr/>
        </p:nvSpPr>
        <p:spPr bwMode="auto">
          <a:xfrm>
            <a:off x="2743200" y="1042989"/>
            <a:ext cx="6254750" cy="1531937"/>
          </a:xfrm>
          <a:prstGeom prst="roundRect">
            <a:avLst/>
          </a:prstGeom>
          <a:solidFill>
            <a:schemeClr val="bg1"/>
          </a:solidFill>
          <a:ln w="38100">
            <a:solidFill>
              <a:srgbClr val="660066"/>
            </a:solidFill>
            <a:miter lim="800000"/>
            <a:headEnd/>
            <a:tailEnd/>
          </a:ln>
          <a:effectLst/>
          <a:extLst/>
        </p:spPr>
        <p:txBody>
          <a:bodyPr wrap="square">
            <a:spAutoFit/>
          </a:bodyPr>
          <a:lstStyle/>
          <a:p>
            <a:pPr>
              <a:spcBef>
                <a:spcPct val="50000"/>
              </a:spcBef>
              <a:defRPr/>
            </a:pPr>
            <a:r>
              <a:rPr lang="en-US" sz="2800" dirty="0">
                <a:ea typeface="ＭＳ Ｐゴシック" charset="0"/>
              </a:rPr>
              <a:t>Items progress from deleting a word from a compound word, to deleting a syllable, to deleting a specific sound.</a:t>
            </a:r>
          </a:p>
        </p:txBody>
      </p:sp>
      <p:pic>
        <p:nvPicPr>
          <p:cNvPr id="61443" name="Picture 8"/>
          <p:cNvPicPr>
            <a:picLocks noChangeAspect="1" noChangeArrowheads="1"/>
          </p:cNvPicPr>
          <p:nvPr/>
        </p:nvPicPr>
        <p:blipFill>
          <a:blip r:embed="rId2"/>
          <a:srcRect/>
          <a:stretch>
            <a:fillRect/>
          </a:stretch>
        </p:blipFill>
        <p:spPr bwMode="auto">
          <a:xfrm>
            <a:off x="2590800" y="2743200"/>
            <a:ext cx="7391400" cy="966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4" name="Picture 9"/>
          <p:cNvPicPr>
            <a:picLocks noChangeAspect="1" noChangeArrowheads="1"/>
          </p:cNvPicPr>
          <p:nvPr/>
        </p:nvPicPr>
        <p:blipFill>
          <a:blip r:embed="rId3"/>
          <a:srcRect/>
          <a:stretch>
            <a:fillRect/>
          </a:stretch>
        </p:blipFill>
        <p:spPr bwMode="auto">
          <a:xfrm>
            <a:off x="2624139" y="3983038"/>
            <a:ext cx="4084637" cy="893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5" name="Picture 10"/>
          <p:cNvPicPr>
            <a:picLocks noChangeAspect="1" noChangeArrowheads="1"/>
          </p:cNvPicPr>
          <p:nvPr/>
        </p:nvPicPr>
        <p:blipFill>
          <a:blip r:embed="rId4"/>
          <a:srcRect/>
          <a:stretch>
            <a:fillRect/>
          </a:stretch>
        </p:blipFill>
        <p:spPr bwMode="auto">
          <a:xfrm>
            <a:off x="2624138" y="5160964"/>
            <a:ext cx="3956050" cy="858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ChangeArrowheads="1"/>
          </p:cNvSpPr>
          <p:nvPr/>
        </p:nvSpPr>
        <p:spPr bwMode="auto">
          <a:xfrm>
            <a:off x="3429000" y="219076"/>
            <a:ext cx="638651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80000"/>
              </a:lnSpc>
              <a:defRPr/>
            </a:pPr>
            <a:r>
              <a:rPr lang="en-US" sz="2800" b="1" dirty="0">
                <a:solidFill>
                  <a:srgbClr val="6A2C66"/>
                </a:solidFill>
                <a:ea typeface="ＭＳ Ｐゴシック" charset="0"/>
              </a:rPr>
              <a:t>Test 9B: Sound Awareness–Deletion</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681436042"/>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ChangeArrowheads="1"/>
          </p:cNvSpPr>
          <p:nvPr/>
        </p:nvSpPr>
        <p:spPr bwMode="auto">
          <a:xfrm>
            <a:off x="3505200" y="300253"/>
            <a:ext cx="57912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rPr>
              <a:t>Administering the Spanish Tests</a:t>
            </a:r>
          </a:p>
        </p:txBody>
      </p:sp>
      <p:sp>
        <p:nvSpPr>
          <p:cNvPr id="62467" name="Text Box 8"/>
          <p:cNvSpPr txBox="1">
            <a:spLocks noChangeArrowheads="1"/>
          </p:cNvSpPr>
          <p:nvPr/>
        </p:nvSpPr>
        <p:spPr bwMode="auto">
          <a:xfrm>
            <a:off x="1981200" y="1066801"/>
            <a:ext cx="8153400" cy="435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3038" indent="-17303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eaLnBrk="1" hangingPunct="1">
              <a:lnSpc>
                <a:spcPct val="120000"/>
              </a:lnSpc>
              <a:spcBef>
                <a:spcPct val="20000"/>
              </a:spcBef>
              <a:spcAft>
                <a:spcPts val="1400"/>
              </a:spcAft>
              <a:buFontTx/>
              <a:buChar char="•"/>
              <a:defRPr/>
            </a:pPr>
            <a:r>
              <a:rPr lang="en-US" altLang="en-US" sz="2400" dirty="0">
                <a:latin typeface="+mn-lt"/>
                <a:ea typeface="ＭＳ Ｐゴシック" charset="0"/>
              </a:rPr>
              <a:t>There are 3 parallel tests in English and Spanish.</a:t>
            </a:r>
          </a:p>
          <a:p>
            <a:pPr marL="342900" indent="-342900" eaLnBrk="1" hangingPunct="1">
              <a:lnSpc>
                <a:spcPct val="120000"/>
              </a:lnSpc>
              <a:spcBef>
                <a:spcPct val="20000"/>
              </a:spcBef>
              <a:spcAft>
                <a:spcPts val="1400"/>
              </a:spcAft>
              <a:buFontTx/>
              <a:buChar char="•"/>
              <a:defRPr/>
            </a:pPr>
            <a:r>
              <a:rPr lang="en-US" altLang="en-US" sz="2400" dirty="0">
                <a:latin typeface="+mn-lt"/>
                <a:ea typeface="ＭＳ Ｐゴシック" charset="0"/>
              </a:rPr>
              <a:t>Ideally, a proficient bilingual examiner (English and Spanish) should administer the parallel tests.</a:t>
            </a:r>
          </a:p>
          <a:p>
            <a:pPr marL="342900" indent="-342900" eaLnBrk="1" hangingPunct="1">
              <a:lnSpc>
                <a:spcPct val="120000"/>
              </a:lnSpc>
              <a:spcBef>
                <a:spcPct val="20000"/>
              </a:spcBef>
              <a:spcAft>
                <a:spcPts val="1400"/>
              </a:spcAft>
              <a:buFontTx/>
              <a:buChar char="•"/>
              <a:defRPr/>
            </a:pPr>
            <a:r>
              <a:rPr lang="en-US" altLang="en-US" sz="2400" dirty="0">
                <a:latin typeface="+mn-lt"/>
                <a:ea typeface="ＭＳ Ｐゴシック" charset="0"/>
              </a:rPr>
              <a:t>Use the primary/ancillary examiner team approach if a bilingual examiner is not available.</a:t>
            </a:r>
          </a:p>
          <a:p>
            <a:pPr marL="342900" indent="-342900" eaLnBrk="1" hangingPunct="1">
              <a:lnSpc>
                <a:spcPct val="120000"/>
              </a:lnSpc>
              <a:spcBef>
                <a:spcPct val="20000"/>
              </a:spcBef>
              <a:spcAft>
                <a:spcPts val="1400"/>
              </a:spcAft>
              <a:buFontTx/>
              <a:buChar char="•"/>
              <a:defRPr/>
            </a:pPr>
            <a:r>
              <a:rPr lang="en-US" altLang="en-US" sz="2400" dirty="0">
                <a:latin typeface="+mn-lt"/>
                <a:ea typeface="ＭＳ Ｐゴシック" charset="0"/>
              </a:rPr>
              <a:t>See Chapter 6 of the WJ IV OL Examiner’s Manual for details on implementing the primary/ancillary examiner team approach.</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060860951"/>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4683125" y="680525"/>
            <a:ext cx="31242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rPr>
              <a:t>Oral Expression</a:t>
            </a:r>
            <a:endParaRPr lang="en-US" sz="2800" b="1" dirty="0">
              <a:solidFill>
                <a:srgbClr val="660066"/>
              </a:solidFill>
            </a:endParaRPr>
          </a:p>
        </p:txBody>
      </p:sp>
      <p:sp>
        <p:nvSpPr>
          <p:cNvPr id="72707" name="Rectangle 4"/>
          <p:cNvSpPr>
            <a:spLocks noChangeArrowheads="1"/>
          </p:cNvSpPr>
          <p:nvPr/>
        </p:nvSpPr>
        <p:spPr bwMode="auto">
          <a:xfrm>
            <a:off x="1946275" y="1644136"/>
            <a:ext cx="8153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nSpc>
                <a:spcPct val="90000"/>
              </a:lnSpc>
              <a:spcBef>
                <a:spcPct val="20000"/>
              </a:spcBef>
              <a:buFontTx/>
              <a:buChar char="•"/>
              <a:defRPr/>
            </a:pPr>
            <a:r>
              <a:rPr lang="en-US" altLang="en-US" sz="2800" dirty="0">
                <a:latin typeface="+mn-lt"/>
              </a:rPr>
              <a:t>Includes 2 tests measuring various aspects of oral expression, including lexical knowledge, language development, and syntactic knowledge</a:t>
            </a:r>
          </a:p>
          <a:p>
            <a:pPr marL="914400" lvl="1" indent="-457200">
              <a:lnSpc>
                <a:spcPct val="90000"/>
              </a:lnSpc>
              <a:spcBef>
                <a:spcPct val="20000"/>
              </a:spcBef>
              <a:buFont typeface="Calibri" panose="020F0502020204030204" pitchFamily="34" charset="0"/>
              <a:buChar char="‒"/>
              <a:defRPr/>
            </a:pPr>
            <a:r>
              <a:rPr lang="en-US" altLang="en-US" sz="2600" dirty="0">
                <a:latin typeface="+mn-lt"/>
              </a:rPr>
              <a:t>Test  1: Picture Vocabulary</a:t>
            </a:r>
          </a:p>
          <a:p>
            <a:pPr marL="914400" lvl="1" indent="-457200">
              <a:lnSpc>
                <a:spcPct val="90000"/>
              </a:lnSpc>
              <a:spcBef>
                <a:spcPct val="20000"/>
              </a:spcBef>
              <a:buFont typeface="Calibri" panose="020F0502020204030204" pitchFamily="34" charset="0"/>
              <a:buChar char="‒"/>
              <a:defRPr/>
            </a:pPr>
            <a:r>
              <a:rPr lang="en-US" altLang="en-US" sz="2600" dirty="0">
                <a:latin typeface="+mn-lt"/>
              </a:rPr>
              <a:t>Test  5: Sentence Repetition</a:t>
            </a:r>
          </a:p>
          <a:p>
            <a:pPr marL="914400" lvl="1" indent="-457200">
              <a:lnSpc>
                <a:spcPct val="90000"/>
              </a:lnSpc>
              <a:spcBef>
                <a:spcPct val="20000"/>
              </a:spcBef>
              <a:buFont typeface="Calibri" panose="020F0502020204030204" pitchFamily="34" charset="0"/>
              <a:buChar char="‒"/>
              <a:defRPr/>
            </a:pPr>
            <a:endParaRPr lang="en-US" altLang="en-US" sz="1400" dirty="0">
              <a:latin typeface="+mn-lt"/>
            </a:endParaRPr>
          </a:p>
          <a:p>
            <a:pPr>
              <a:lnSpc>
                <a:spcPct val="90000"/>
              </a:lnSpc>
              <a:spcBef>
                <a:spcPct val="20000"/>
              </a:spcBef>
              <a:buFontTx/>
              <a:buChar char="•"/>
              <a:defRPr/>
            </a:pPr>
            <a:r>
              <a:rPr lang="en-US" altLang="en-US" sz="2800" dirty="0">
                <a:latin typeface="+mn-lt"/>
              </a:rPr>
              <a:t>Median reliability: .88 (5–19)      .92 (adult)</a:t>
            </a:r>
          </a:p>
          <a:p>
            <a:pPr>
              <a:lnSpc>
                <a:spcPct val="90000"/>
              </a:lnSpc>
              <a:spcBef>
                <a:spcPct val="20000"/>
              </a:spcBef>
              <a:buFontTx/>
              <a:buChar char="•"/>
              <a:defRPr/>
            </a:pPr>
            <a:endParaRPr lang="en-US" altLang="en-US" sz="2800" dirty="0"/>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611999616"/>
      </p:ext>
    </p:extLst>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4102443" y="827217"/>
            <a:ext cx="5177567"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rPr>
              <a:t>Listening Comprehension</a:t>
            </a:r>
            <a:endParaRPr lang="en-US" sz="2800" b="1" dirty="0">
              <a:solidFill>
                <a:srgbClr val="660066"/>
              </a:solidFill>
            </a:endParaRPr>
          </a:p>
        </p:txBody>
      </p:sp>
      <p:sp>
        <p:nvSpPr>
          <p:cNvPr id="73731" name="Rectangle 4"/>
          <p:cNvSpPr>
            <a:spLocks noChangeArrowheads="1"/>
          </p:cNvSpPr>
          <p:nvPr/>
        </p:nvSpPr>
        <p:spPr bwMode="auto">
          <a:xfrm>
            <a:off x="1898135" y="1792416"/>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nSpc>
                <a:spcPct val="90000"/>
              </a:lnSpc>
              <a:spcBef>
                <a:spcPct val="20000"/>
              </a:spcBef>
              <a:buFontTx/>
              <a:buChar char="•"/>
              <a:defRPr/>
            </a:pPr>
            <a:r>
              <a:rPr lang="en-US" altLang="en-US" sz="2800" dirty="0">
                <a:latin typeface="+mn-lt"/>
              </a:rPr>
              <a:t>Includes 2 tests measuring listening ability, verbal comprehension, and short-term working memory for language</a:t>
            </a:r>
          </a:p>
          <a:p>
            <a:pPr marL="914400" lvl="1" indent="-457200">
              <a:lnSpc>
                <a:spcPct val="90000"/>
              </a:lnSpc>
              <a:spcBef>
                <a:spcPct val="20000"/>
              </a:spcBef>
              <a:buFont typeface="Calibri" panose="020F0502020204030204" pitchFamily="34" charset="0"/>
              <a:buChar char="‒"/>
              <a:defRPr/>
            </a:pPr>
            <a:r>
              <a:rPr lang="en-US" altLang="en-US" sz="2600" dirty="0">
                <a:latin typeface="+mn-lt"/>
              </a:rPr>
              <a:t>Test  2: Oral Comprehension</a:t>
            </a:r>
          </a:p>
          <a:p>
            <a:pPr marL="914400" lvl="1" indent="-457200">
              <a:lnSpc>
                <a:spcPct val="90000"/>
              </a:lnSpc>
              <a:spcBef>
                <a:spcPct val="20000"/>
              </a:spcBef>
              <a:buFont typeface="Calibri" panose="020F0502020204030204" pitchFamily="34" charset="0"/>
              <a:buChar char="‒"/>
              <a:defRPr/>
            </a:pPr>
            <a:r>
              <a:rPr lang="en-US" altLang="en-US" sz="2600" dirty="0">
                <a:latin typeface="+mn-lt"/>
              </a:rPr>
              <a:t>Test  6: Understanding Directions</a:t>
            </a:r>
          </a:p>
          <a:p>
            <a:pPr marL="914400" lvl="1" indent="-457200">
              <a:lnSpc>
                <a:spcPct val="90000"/>
              </a:lnSpc>
              <a:spcBef>
                <a:spcPct val="20000"/>
              </a:spcBef>
              <a:buFont typeface="Calibri" panose="020F0502020204030204" pitchFamily="34" charset="0"/>
              <a:buChar char="‒"/>
              <a:defRPr/>
            </a:pPr>
            <a:endParaRPr lang="en-US" altLang="en-US" sz="1400" dirty="0">
              <a:latin typeface="+mn-lt"/>
            </a:endParaRPr>
          </a:p>
          <a:p>
            <a:pPr>
              <a:lnSpc>
                <a:spcPct val="90000"/>
              </a:lnSpc>
              <a:spcBef>
                <a:spcPct val="20000"/>
              </a:spcBef>
              <a:buFontTx/>
              <a:buChar char="•"/>
              <a:defRPr/>
            </a:pPr>
            <a:r>
              <a:rPr lang="en-US" altLang="en-US" sz="2800" dirty="0">
                <a:latin typeface="+mn-lt"/>
              </a:rPr>
              <a:t>Median reliability: .89 (5–19)      .90 (adult)</a:t>
            </a:r>
          </a:p>
          <a:p>
            <a:pPr>
              <a:lnSpc>
                <a:spcPct val="90000"/>
              </a:lnSpc>
              <a:spcBef>
                <a:spcPct val="20000"/>
              </a:spcBef>
              <a:buFontTx/>
              <a:buChar char="•"/>
              <a:defRPr/>
            </a:pPr>
            <a:endParaRPr lang="en-US" altLang="en-US" sz="1400" dirty="0">
              <a:latin typeface="+mn-lt"/>
            </a:endParaRPr>
          </a:p>
          <a:p>
            <a:pPr>
              <a:lnSpc>
                <a:spcPct val="90000"/>
              </a:lnSpc>
              <a:spcBef>
                <a:spcPct val="20000"/>
              </a:spcBef>
              <a:buFontTx/>
              <a:buChar char="•"/>
              <a:defRPr/>
            </a:pPr>
            <a:r>
              <a:rPr lang="en-US" altLang="en-US" sz="2800" dirty="0">
                <a:latin typeface="+mn-lt"/>
              </a:rPr>
              <a:t>Parallel Spanish cluster is </a:t>
            </a:r>
            <a:r>
              <a:rPr lang="en-US" altLang="en-US" sz="2800" dirty="0" err="1">
                <a:latin typeface="+mn-lt"/>
              </a:rPr>
              <a:t>Comprensión</a:t>
            </a:r>
            <a:r>
              <a:rPr lang="en-US" altLang="en-US" sz="2800" dirty="0">
                <a:latin typeface="+mn-lt"/>
              </a:rPr>
              <a:t> </a:t>
            </a:r>
            <a:r>
              <a:rPr lang="en-US" altLang="en-US" sz="2800" dirty="0" err="1">
                <a:latin typeface="+mn-lt"/>
              </a:rPr>
              <a:t>auditiva</a:t>
            </a:r>
            <a:r>
              <a:rPr lang="en-US" altLang="en-US" sz="2800" dirty="0">
                <a:latin typeface="+mn-lt"/>
              </a:rPr>
              <a: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462807640"/>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3970638" y="1008450"/>
            <a:ext cx="333641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err="1">
                <a:solidFill>
                  <a:srgbClr val="6A2C66"/>
                </a:solidFill>
              </a:rPr>
              <a:t>Lenguaje</a:t>
            </a:r>
            <a:r>
              <a:rPr lang="en-US" sz="2800" b="1" dirty="0">
                <a:solidFill>
                  <a:srgbClr val="6A2C66"/>
                </a:solidFill>
              </a:rPr>
              <a:t> oral</a:t>
            </a:r>
            <a:endParaRPr lang="en-US" sz="2800" b="1" dirty="0">
              <a:solidFill>
                <a:srgbClr val="660066"/>
              </a:solidFill>
            </a:endParaRPr>
          </a:p>
        </p:txBody>
      </p:sp>
      <p:sp>
        <p:nvSpPr>
          <p:cNvPr id="76803" name="Rectangle 4"/>
          <p:cNvSpPr>
            <a:spLocks noChangeArrowheads="1"/>
          </p:cNvSpPr>
          <p:nvPr/>
        </p:nvSpPr>
        <p:spPr bwMode="auto">
          <a:xfrm>
            <a:off x="1906373" y="1913324"/>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3838" indent="-22383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a:spcBef>
                <a:spcPts val="624"/>
              </a:spcBef>
              <a:buFontTx/>
              <a:buChar char="•"/>
              <a:defRPr/>
            </a:pPr>
            <a:r>
              <a:rPr lang="en-US" altLang="en-US" sz="2800" dirty="0">
                <a:latin typeface="+mn-lt"/>
              </a:rPr>
              <a:t>Includes 2 tests measuring various aspects of oral language, including lexical knowledge, listening comprehension, and verbal comprehension</a:t>
            </a:r>
          </a:p>
          <a:p>
            <a:pPr lvl="1" eaLnBrk="1" hangingPunct="1">
              <a:spcBef>
                <a:spcPts val="624"/>
              </a:spcBef>
              <a:buFontTx/>
              <a:buChar char="–"/>
              <a:defRPr/>
            </a:pPr>
            <a:r>
              <a:rPr lang="en-US" altLang="en-US" sz="2600" dirty="0">
                <a:latin typeface="+mn-lt"/>
              </a:rPr>
              <a:t>Test 10: </a:t>
            </a:r>
            <a:r>
              <a:rPr lang="en-US" altLang="en-US" sz="2600" dirty="0" err="1">
                <a:latin typeface="+mn-lt"/>
              </a:rPr>
              <a:t>Vocabulario</a:t>
            </a:r>
            <a:r>
              <a:rPr lang="en-US" altLang="en-US" sz="2600" dirty="0">
                <a:latin typeface="+mn-lt"/>
              </a:rPr>
              <a:t> </a:t>
            </a:r>
            <a:r>
              <a:rPr lang="en-US" altLang="en-US" sz="2600" dirty="0" err="1">
                <a:latin typeface="+mn-lt"/>
              </a:rPr>
              <a:t>sobre</a:t>
            </a:r>
            <a:r>
              <a:rPr lang="en-US" altLang="en-US" sz="2600" dirty="0">
                <a:latin typeface="+mn-lt"/>
              </a:rPr>
              <a:t> </a:t>
            </a:r>
            <a:r>
              <a:rPr lang="en-US" altLang="en-US" sz="2600" dirty="0" err="1">
                <a:latin typeface="+mn-lt"/>
              </a:rPr>
              <a:t>dibujos</a:t>
            </a:r>
            <a:endParaRPr lang="en-US" altLang="en-US" sz="2600" dirty="0">
              <a:latin typeface="+mn-lt"/>
            </a:endParaRPr>
          </a:p>
          <a:p>
            <a:pPr lvl="1" eaLnBrk="1" hangingPunct="1">
              <a:spcBef>
                <a:spcPts val="624"/>
              </a:spcBef>
              <a:buFontTx/>
              <a:buChar char="–"/>
              <a:defRPr/>
            </a:pPr>
            <a:r>
              <a:rPr lang="en-US" altLang="en-US" sz="2600" dirty="0">
                <a:latin typeface="+mn-lt"/>
              </a:rPr>
              <a:t>Test 11: </a:t>
            </a:r>
            <a:r>
              <a:rPr lang="en-US" altLang="en-US" sz="2600" dirty="0" err="1">
                <a:latin typeface="+mn-lt"/>
              </a:rPr>
              <a:t>Comprensión</a:t>
            </a:r>
            <a:r>
              <a:rPr lang="en-US" altLang="en-US" sz="2600" dirty="0">
                <a:latin typeface="+mn-lt"/>
              </a:rPr>
              <a:t> oral</a:t>
            </a:r>
          </a:p>
          <a:p>
            <a:pPr lvl="1" eaLnBrk="1" hangingPunct="1">
              <a:spcBef>
                <a:spcPts val="624"/>
              </a:spcBef>
              <a:buFontTx/>
              <a:buChar char="–"/>
              <a:defRPr/>
            </a:pPr>
            <a:endParaRPr lang="en-US" altLang="en-US" sz="1400" dirty="0">
              <a:latin typeface="+mn-lt"/>
            </a:endParaRPr>
          </a:p>
          <a:p>
            <a:pPr marL="342900" indent="-342900">
              <a:spcBef>
                <a:spcPts val="624"/>
              </a:spcBef>
              <a:buFontTx/>
              <a:buChar char="•"/>
              <a:defRPr/>
            </a:pPr>
            <a:r>
              <a:rPr lang="en-US" altLang="en-US" sz="2800" dirty="0">
                <a:latin typeface="+mn-lt"/>
              </a:rPr>
              <a:t>Parallel to the Oral Language cluster</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83548199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7" name="Rectangle 7"/>
          <p:cNvSpPr>
            <a:spLocks noGrp="1" noChangeArrowheads="1"/>
          </p:cNvSpPr>
          <p:nvPr>
            <p:ph type="title"/>
          </p:nvPr>
        </p:nvSpPr>
        <p:spPr>
          <a:xfrm>
            <a:off x="4267200" y="-19050"/>
            <a:ext cx="6400800" cy="1143000"/>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Short-Term Working Memory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Gwm</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Cluster Composition</a:t>
            </a:r>
          </a:p>
        </p:txBody>
      </p:sp>
      <p:sp>
        <p:nvSpPr>
          <p:cNvPr id="168962" name="Rectangle 2"/>
          <p:cNvSpPr>
            <a:spLocks noGrp="1" noChangeArrowheads="1"/>
          </p:cNvSpPr>
          <p:nvPr>
            <p:ph sz="quarter" idx="1"/>
          </p:nvPr>
        </p:nvSpPr>
        <p:spPr>
          <a:xfrm>
            <a:off x="2338347" y="1909478"/>
            <a:ext cx="5029200" cy="1295400"/>
          </a:xfrm>
        </p:spPr>
        <p:txBody>
          <a:bodyPr/>
          <a:lstStyle/>
          <a:p>
            <a:pPr eaLnBrk="1" hangingPunct="1">
              <a:lnSpc>
                <a:spcPct val="90000"/>
              </a:lnSpc>
              <a:buFontTx/>
              <a:buNone/>
            </a:pPr>
            <a:r>
              <a:rPr lang="en-US" altLang="en-US" sz="2600" dirty="0"/>
              <a:t>Test 3: Verbal Attention</a:t>
            </a:r>
          </a:p>
          <a:p>
            <a:pPr eaLnBrk="1" hangingPunct="1">
              <a:lnSpc>
                <a:spcPct val="90000"/>
              </a:lnSpc>
              <a:buFontTx/>
              <a:buNone/>
            </a:pPr>
            <a:r>
              <a:rPr lang="en-US" altLang="en-US" sz="2600" dirty="0"/>
              <a:t>Test 10: Numbers Reversed</a:t>
            </a:r>
          </a:p>
        </p:txBody>
      </p:sp>
      <p:sp>
        <p:nvSpPr>
          <p:cNvPr id="168963" name="Text Box 4"/>
          <p:cNvSpPr txBox="1">
            <a:spLocks noChangeArrowheads="1"/>
          </p:cNvSpPr>
          <p:nvPr/>
        </p:nvSpPr>
        <p:spPr bwMode="auto">
          <a:xfrm>
            <a:off x="2033547" y="1223679"/>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IV </a:t>
            </a:r>
            <a:r>
              <a:rPr lang="en-US" altLang="en-US" sz="2800" i="1" dirty="0" err="1">
                <a:latin typeface="+mn-lt"/>
              </a:rPr>
              <a:t>Gwm</a:t>
            </a:r>
            <a:r>
              <a:rPr lang="en-US" altLang="en-US" sz="2800" dirty="0">
                <a:latin typeface="+mn-lt"/>
              </a:rPr>
              <a:t> Cluster </a:t>
            </a:r>
          </a:p>
        </p:txBody>
      </p:sp>
      <p:sp>
        <p:nvSpPr>
          <p:cNvPr id="168964" name="Text Box 5"/>
          <p:cNvSpPr txBox="1">
            <a:spLocks noChangeArrowheads="1"/>
          </p:cNvSpPr>
          <p:nvPr/>
        </p:nvSpPr>
        <p:spPr bwMode="auto">
          <a:xfrm>
            <a:off x="2033547" y="3357279"/>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III </a:t>
            </a:r>
            <a:r>
              <a:rPr lang="en-US" altLang="en-US" sz="2800" i="1" dirty="0" err="1">
                <a:latin typeface="+mn-lt"/>
              </a:rPr>
              <a:t>Gsm</a:t>
            </a:r>
            <a:r>
              <a:rPr lang="en-US" altLang="en-US" sz="2800" i="1" dirty="0">
                <a:latin typeface="+mn-lt"/>
              </a:rPr>
              <a:t> </a:t>
            </a:r>
            <a:r>
              <a:rPr lang="en-US" altLang="en-US" sz="2800" dirty="0">
                <a:latin typeface="+mn-lt"/>
              </a:rPr>
              <a:t>Cluster </a:t>
            </a:r>
          </a:p>
        </p:txBody>
      </p:sp>
      <p:sp>
        <p:nvSpPr>
          <p:cNvPr id="168965" name="Line 6"/>
          <p:cNvSpPr>
            <a:spLocks noChangeShapeType="1"/>
          </p:cNvSpPr>
          <p:nvPr/>
        </p:nvSpPr>
        <p:spPr bwMode="auto">
          <a:xfrm>
            <a:off x="2033547" y="3052478"/>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67" name="Rectangle 8"/>
          <p:cNvSpPr>
            <a:spLocks noChangeArrowheads="1"/>
          </p:cNvSpPr>
          <p:nvPr/>
        </p:nvSpPr>
        <p:spPr bwMode="auto">
          <a:xfrm>
            <a:off x="2262147" y="4043078"/>
            <a:ext cx="518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2600" dirty="0">
                <a:latin typeface="+mn-lt"/>
              </a:rPr>
              <a:t>Test 7: Numbers Reversed</a:t>
            </a:r>
          </a:p>
          <a:p>
            <a:pPr eaLnBrk="1" hangingPunct="1">
              <a:lnSpc>
                <a:spcPct val="90000"/>
              </a:lnSpc>
              <a:buFontTx/>
              <a:buNone/>
            </a:pPr>
            <a:r>
              <a:rPr lang="en-US" altLang="en-US" sz="2600" dirty="0">
                <a:latin typeface="+mn-lt"/>
              </a:rPr>
              <a:t>Test 17: Memory for Words</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64123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3912973" y="128589"/>
            <a:ext cx="488495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err="1">
                <a:solidFill>
                  <a:srgbClr val="6A2C66"/>
                </a:solidFill>
              </a:rPr>
              <a:t>Comprensión</a:t>
            </a:r>
            <a:r>
              <a:rPr lang="en-US" sz="2800" b="1" dirty="0">
                <a:solidFill>
                  <a:srgbClr val="6A2C66"/>
                </a:solidFill>
              </a:rPr>
              <a:t> </a:t>
            </a:r>
            <a:r>
              <a:rPr lang="en-US" sz="2800" b="1" dirty="0" err="1">
                <a:solidFill>
                  <a:srgbClr val="6A2C66"/>
                </a:solidFill>
              </a:rPr>
              <a:t>auditiva</a:t>
            </a:r>
            <a:endParaRPr lang="en-US" sz="2800" b="1" dirty="0">
              <a:solidFill>
                <a:srgbClr val="660066"/>
              </a:solidFill>
            </a:endParaRPr>
          </a:p>
        </p:txBody>
      </p:sp>
      <p:sp>
        <p:nvSpPr>
          <p:cNvPr id="78851" name="Rectangle 4"/>
          <p:cNvSpPr>
            <a:spLocks noChangeArrowheads="1"/>
          </p:cNvSpPr>
          <p:nvPr/>
        </p:nvSpPr>
        <p:spPr bwMode="auto">
          <a:xfrm>
            <a:off x="1955800" y="1074738"/>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3838" indent="-22383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a:spcBef>
                <a:spcPts val="624"/>
              </a:spcBef>
              <a:buFontTx/>
              <a:buChar char="•"/>
              <a:defRPr/>
            </a:pPr>
            <a:r>
              <a:rPr lang="en-US" altLang="en-US" sz="2800" dirty="0">
                <a:latin typeface="+mn-lt"/>
              </a:rPr>
              <a:t>Includes 2 tests measuring listening ability, verbal comprehension, and short-term working memory for language</a:t>
            </a:r>
          </a:p>
          <a:p>
            <a:pPr lvl="1" eaLnBrk="1" hangingPunct="1">
              <a:spcBef>
                <a:spcPts val="624"/>
              </a:spcBef>
              <a:buFontTx/>
              <a:buChar char="–"/>
              <a:defRPr/>
            </a:pPr>
            <a:r>
              <a:rPr lang="en-US" altLang="en-US" sz="2600" dirty="0">
                <a:latin typeface="+mn-lt"/>
              </a:rPr>
              <a:t>Test 11: </a:t>
            </a:r>
            <a:r>
              <a:rPr lang="en-US" altLang="en-US" sz="2600" dirty="0" err="1">
                <a:latin typeface="+mn-lt"/>
              </a:rPr>
              <a:t>Comprensión</a:t>
            </a:r>
            <a:r>
              <a:rPr lang="en-US" altLang="en-US" sz="2600" dirty="0">
                <a:latin typeface="+mn-lt"/>
              </a:rPr>
              <a:t> oral</a:t>
            </a:r>
          </a:p>
          <a:p>
            <a:pPr lvl="1" eaLnBrk="1" hangingPunct="1">
              <a:spcBef>
                <a:spcPts val="624"/>
              </a:spcBef>
              <a:buFontTx/>
              <a:buChar char="–"/>
              <a:defRPr/>
            </a:pPr>
            <a:r>
              <a:rPr lang="en-US" altLang="en-US" sz="2600" dirty="0">
                <a:latin typeface="+mn-lt"/>
              </a:rPr>
              <a:t>Test 12: </a:t>
            </a:r>
            <a:r>
              <a:rPr lang="en-US" altLang="ja-JP" sz="2600" dirty="0" err="1">
                <a:latin typeface="+mn-lt"/>
              </a:rPr>
              <a:t>Comprensión</a:t>
            </a:r>
            <a:r>
              <a:rPr lang="en-US" altLang="ja-JP" sz="2600" dirty="0">
                <a:latin typeface="+mn-lt"/>
              </a:rPr>
              <a:t> de </a:t>
            </a:r>
            <a:r>
              <a:rPr lang="en-US" altLang="ja-JP" sz="2600" dirty="0" err="1">
                <a:latin typeface="+mn-lt"/>
              </a:rPr>
              <a:t>indicaciones</a:t>
            </a:r>
            <a:endParaRPr lang="en-US" altLang="en-US" sz="2600" dirty="0">
              <a:latin typeface="+mn-lt"/>
            </a:endParaRPr>
          </a:p>
          <a:p>
            <a:pPr eaLnBrk="1" hangingPunct="1">
              <a:spcBef>
                <a:spcPts val="624"/>
              </a:spcBef>
              <a:buFontTx/>
              <a:buChar char="•"/>
              <a:defRPr/>
            </a:pPr>
            <a:endParaRPr lang="en-US" altLang="en-US" sz="1400" dirty="0">
              <a:latin typeface="+mn-lt"/>
            </a:endParaRPr>
          </a:p>
          <a:p>
            <a:pPr marL="342900" indent="-342900">
              <a:spcBef>
                <a:spcPts val="624"/>
              </a:spcBef>
              <a:buFontTx/>
              <a:buChar char="•"/>
              <a:defRPr/>
            </a:pPr>
            <a:r>
              <a:rPr lang="en-US" altLang="en-US" sz="2800" dirty="0">
                <a:latin typeface="+mn-lt"/>
              </a:rPr>
              <a:t>Parallel to the Listening Comprehension cluster</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446662429"/>
      </p:ext>
    </p:extLst>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2693773" y="152401"/>
            <a:ext cx="6831227"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Comparative Language Index (CLI)</a:t>
            </a:r>
            <a:endParaRPr lang="en-US" sz="2800" b="1" dirty="0">
              <a:solidFill>
                <a:srgbClr val="660066"/>
              </a:solidFill>
              <a:ea typeface="ＭＳ Ｐゴシック" charset="0"/>
            </a:endParaRPr>
          </a:p>
        </p:txBody>
      </p:sp>
      <p:graphicFrame>
        <p:nvGraphicFramePr>
          <p:cNvPr id="61517" name="Group 77"/>
          <p:cNvGraphicFramePr>
            <a:graphicFrameLocks noGrp="1"/>
          </p:cNvGraphicFramePr>
          <p:nvPr>
            <p:ph idx="4294967295"/>
            <p:extLst/>
          </p:nvPr>
        </p:nvGraphicFramePr>
        <p:xfrm>
          <a:off x="1828800" y="990601"/>
          <a:ext cx="8610600" cy="5226237"/>
        </p:xfrm>
        <a:graphic>
          <a:graphicData uri="http://schemas.openxmlformats.org/drawingml/2006/table">
            <a:tbl>
              <a:tblPr/>
              <a:tblGrid>
                <a:gridCol w="4305300"/>
                <a:gridCol w="4305300"/>
              </a:tblGrid>
              <a:tr h="59345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ja-JP" sz="2400" b="1" i="0" u="none" strike="noStrike" cap="none" normalizeH="0" baseline="0" dirty="0" smtClean="0">
                          <a:ln>
                            <a:noFill/>
                          </a:ln>
                          <a:solidFill>
                            <a:schemeClr val="tx1"/>
                          </a:solidFill>
                          <a:effectLst/>
                          <a:latin typeface="Arial" charset="0"/>
                          <a:ea typeface="MS Mincho" pitchFamily="49" charset="-128"/>
                        </a:rPr>
                        <a:t>Comparative Language Index</a:t>
                      </a:r>
                      <a:endParaRPr kumimoji="0" lang="en-US" altLang="ja-JP" sz="2400" b="0" i="0" u="none" strike="noStrike" cap="none" normalizeH="0" baseline="0" dirty="0" smtClean="0">
                        <a:ln>
                          <a:noFill/>
                        </a:ln>
                        <a:solidFill>
                          <a:schemeClr val="tx1"/>
                        </a:solidFill>
                        <a:effectLst/>
                        <a:latin typeface="Arial" charset="0"/>
                        <a:ea typeface="MS Mincho" pitchFamily="49" charset="-128"/>
                      </a:endParaRPr>
                    </a:p>
                  </a:txBody>
                  <a:tcPr marT="45698" marB="456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571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ja-JP" sz="2400" b="1" i="0" u="none" strike="noStrike" cap="none" normalizeH="0" baseline="0" dirty="0" smtClean="0">
                          <a:ln>
                            <a:noFill/>
                          </a:ln>
                          <a:solidFill>
                            <a:schemeClr val="tx1"/>
                          </a:solidFill>
                          <a:effectLst/>
                          <a:latin typeface="Arial" charset="0"/>
                          <a:ea typeface="MS Mincho" pitchFamily="49" charset="-128"/>
                        </a:rPr>
                        <a:t>English Cluster</a:t>
                      </a:r>
                      <a:endParaRPr kumimoji="0" lang="en-US" altLang="ja-JP" sz="2400" b="0" i="0" u="none" strike="noStrike" cap="none" normalizeH="0" baseline="0" dirty="0" smtClean="0">
                        <a:ln>
                          <a:noFill/>
                        </a:ln>
                        <a:solidFill>
                          <a:schemeClr val="tx1"/>
                        </a:solidFill>
                        <a:effectLst/>
                        <a:latin typeface="Arial" charset="0"/>
                        <a:ea typeface="MS Mincho" pitchFamily="49" charset="-128"/>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ja-JP" sz="2400" b="1" i="0" u="none" strike="noStrike" cap="none" normalizeH="0" baseline="0" dirty="0" smtClean="0">
                          <a:ln>
                            <a:noFill/>
                          </a:ln>
                          <a:solidFill>
                            <a:schemeClr val="tx1"/>
                          </a:solidFill>
                          <a:effectLst/>
                          <a:latin typeface="Arial" charset="0"/>
                          <a:ea typeface="MS Mincho" pitchFamily="49" charset="-128"/>
                        </a:rPr>
                        <a:t>Spanish Cluster</a:t>
                      </a:r>
                      <a:endParaRPr kumimoji="0" lang="en-US" altLang="ja-JP" sz="2400" b="0" i="0" u="none" strike="noStrike" cap="none" normalizeH="0" baseline="0" dirty="0" smtClean="0">
                        <a:ln>
                          <a:noFill/>
                        </a:ln>
                        <a:solidFill>
                          <a:schemeClr val="tx1"/>
                        </a:solidFill>
                        <a:effectLst/>
                        <a:latin typeface="Arial" charset="0"/>
                        <a:ea typeface="MS Mincho" pitchFamily="49" charset="-128"/>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76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1" u="none" strike="noStrike" cap="none" normalizeH="0" baseline="0" dirty="0" smtClean="0">
                          <a:ln>
                            <a:noFill/>
                          </a:ln>
                          <a:solidFill>
                            <a:schemeClr val="tx1"/>
                          </a:solidFill>
                          <a:effectLst/>
                          <a:latin typeface="Arial" charset="0"/>
                          <a:ea typeface="MS Mincho" pitchFamily="49" charset="-128"/>
                        </a:rPr>
                        <a:t>Oral Language</a:t>
                      </a:r>
                      <a:endParaRPr kumimoji="0" lang="en-US" altLang="ja-JP" sz="2400" b="0" i="0" u="none" strike="noStrike" cap="none" normalizeH="0" baseline="0" dirty="0" smtClean="0">
                        <a:ln>
                          <a:noFill/>
                        </a:ln>
                        <a:solidFill>
                          <a:schemeClr val="tx1"/>
                        </a:solidFill>
                        <a:effectLst/>
                        <a:latin typeface="Arial" charset="0"/>
                        <a:ea typeface="MS Mincho"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34" charset="-128"/>
                        </a:rPr>
                        <a:t>Test 1: Picture Vocabulary               Test 2: Oral Comprehension</a:t>
                      </a:r>
                      <a:r>
                        <a:rPr kumimoji="0" lang="en-US" altLang="ja-JP" sz="2400" b="0" i="0" u="none" strike="noStrike" cap="none" normalizeH="0" baseline="0" dirty="0" smtClean="0">
                          <a:ln>
                            <a:noFill/>
                          </a:ln>
                          <a:solidFill>
                            <a:schemeClr val="tx1"/>
                          </a:solidFill>
                          <a:effectLst/>
                          <a:latin typeface="Arial" charset="0"/>
                          <a:ea typeface="ＭＳ Ｐゴシック" pitchFamily="34" charset="-128"/>
                        </a:rPr>
                        <a:t>     </a:t>
                      </a: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ja-JP" sz="2400" b="0" i="1" u="none" strike="noStrike" cap="none" normalizeH="0" baseline="0" dirty="0" smtClean="0">
                          <a:ln>
                            <a:noFill/>
                          </a:ln>
                          <a:solidFill>
                            <a:schemeClr val="tx1"/>
                          </a:solidFill>
                          <a:effectLst/>
                          <a:latin typeface="Arial" charset="0"/>
                          <a:ea typeface="MS Mincho" pitchFamily="49" charset="-128"/>
                        </a:rPr>
                        <a:t>Lenguaje oral</a:t>
                      </a:r>
                      <a:endParaRPr kumimoji="0" lang="en-US" altLang="ja-JP" sz="2400" b="0" i="0" u="none" strike="noStrike" cap="none" normalizeH="0" baseline="0" dirty="0" smtClean="0">
                        <a:ln>
                          <a:noFill/>
                        </a:ln>
                        <a:solidFill>
                          <a:schemeClr val="tx1"/>
                        </a:solidFill>
                        <a:effectLst/>
                        <a:latin typeface="Arial" charset="0"/>
                        <a:ea typeface="MS Mincho"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cap="none" normalizeH="0" baseline="0" dirty="0" smtClean="0">
                          <a:ln>
                            <a:noFill/>
                          </a:ln>
                          <a:solidFill>
                            <a:schemeClr val="tx1"/>
                          </a:solidFill>
                          <a:effectLst/>
                          <a:latin typeface="Arial" charset="0"/>
                          <a:ea typeface="MS Mincho" pitchFamily="49" charset="-128"/>
                        </a:rPr>
                        <a:t>Test 10: Vocabulario sobre dibujos</a:t>
                      </a:r>
                      <a:endParaRPr kumimoji="0" lang="en-US" altLang="ja-JP" sz="2000" b="0"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cap="none" normalizeH="0" baseline="0" dirty="0" smtClean="0">
                          <a:ln>
                            <a:noFill/>
                          </a:ln>
                          <a:solidFill>
                            <a:schemeClr val="tx1"/>
                          </a:solidFill>
                          <a:effectLst/>
                          <a:latin typeface="Arial" charset="0"/>
                          <a:ea typeface="MS Mincho" pitchFamily="49" charset="-128"/>
                        </a:rPr>
                        <a:t>Test 11: Comprensión oral</a:t>
                      </a:r>
                      <a:endParaRPr kumimoji="0" lang="es-ES" altLang="ja-JP" sz="2000" b="0" i="0" u="none" strike="noStrike" cap="none" normalizeH="0" baseline="0" dirty="0" smtClean="0">
                        <a:ln>
                          <a:noFill/>
                        </a:ln>
                        <a:solidFill>
                          <a:schemeClr val="tx1"/>
                        </a:solidFill>
                        <a:effectLst/>
                        <a:latin typeface="Arial" charset="0"/>
                        <a:ea typeface="ＭＳ Ｐゴシック" pitchFamily="34" charset="-128"/>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76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1" u="none" strike="noStrike" cap="none" normalizeH="0" baseline="0" dirty="0" smtClean="0">
                          <a:ln>
                            <a:noFill/>
                          </a:ln>
                          <a:solidFill>
                            <a:schemeClr val="tx1"/>
                          </a:solidFill>
                          <a:effectLst/>
                          <a:latin typeface="Arial" charset="0"/>
                          <a:ea typeface="MS Mincho" pitchFamily="49" charset="-128"/>
                        </a:rPr>
                        <a:t>Broad Oral Language</a:t>
                      </a:r>
                      <a:endParaRPr kumimoji="0" lang="en-US" altLang="ja-JP" sz="2400" b="0" i="0" u="none" strike="noStrike" cap="none" normalizeH="0" baseline="0" dirty="0" smtClean="0">
                        <a:ln>
                          <a:noFill/>
                        </a:ln>
                        <a:solidFill>
                          <a:schemeClr val="tx1"/>
                        </a:solidFill>
                        <a:effectLst/>
                        <a:latin typeface="Arial" charset="0"/>
                        <a:ea typeface="MS Mincho"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34" charset="-128"/>
                        </a:rPr>
                        <a:t>Test 1: Picture Vocabulary             Test 2: Oral Comprehension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34" charset="-128"/>
                        </a:rPr>
                        <a:t>Test 6: Understanding Directions</a:t>
                      </a: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ja-JP" sz="2400" b="0" i="1" u="none" strike="noStrike" cap="none" normalizeH="0" baseline="0" dirty="0" smtClean="0">
                          <a:ln>
                            <a:noFill/>
                          </a:ln>
                          <a:solidFill>
                            <a:schemeClr val="tx1"/>
                          </a:solidFill>
                          <a:effectLst/>
                          <a:latin typeface="Arial" charset="0"/>
                          <a:ea typeface="MS Mincho" pitchFamily="49" charset="-128"/>
                        </a:rPr>
                        <a:t>Amplio lenguaje oral</a:t>
                      </a:r>
                      <a:endParaRPr kumimoji="0" lang="en-US" altLang="ja-JP" sz="2400" b="0" i="0" u="none" strike="noStrike" cap="none" normalizeH="0" baseline="0" dirty="0" smtClean="0">
                        <a:ln>
                          <a:noFill/>
                        </a:ln>
                        <a:solidFill>
                          <a:schemeClr val="tx1"/>
                        </a:solidFill>
                        <a:effectLst/>
                        <a:latin typeface="Arial" charset="0"/>
                        <a:ea typeface="MS Mincho"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cap="none" normalizeH="0" baseline="0" dirty="0" smtClean="0">
                          <a:ln>
                            <a:noFill/>
                          </a:ln>
                          <a:solidFill>
                            <a:schemeClr val="tx1"/>
                          </a:solidFill>
                          <a:effectLst/>
                          <a:latin typeface="Arial" charset="0"/>
                          <a:ea typeface="MS Mincho" pitchFamily="49" charset="-128"/>
                        </a:rPr>
                        <a:t>Test 10: Vocabulario sobre dibujos</a:t>
                      </a:r>
                      <a:endParaRPr kumimoji="0" lang="en-US" altLang="ja-JP" sz="2000" b="0"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cap="none" normalizeH="0" baseline="0" dirty="0" smtClean="0">
                          <a:ln>
                            <a:noFill/>
                          </a:ln>
                          <a:solidFill>
                            <a:schemeClr val="tx1"/>
                          </a:solidFill>
                          <a:effectLst/>
                          <a:latin typeface="Arial" charset="0"/>
                          <a:ea typeface="MS Mincho" pitchFamily="49" charset="-128"/>
                        </a:rPr>
                        <a:t>Test 11: Comprensión oral</a:t>
                      </a:r>
                      <a:endParaRPr kumimoji="0" lang="en-US" altLang="ja-JP" sz="2000" b="0"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cap="none" normalizeH="0" baseline="0" dirty="0" smtClean="0">
                          <a:ln>
                            <a:noFill/>
                          </a:ln>
                          <a:solidFill>
                            <a:schemeClr val="tx1"/>
                          </a:solidFill>
                          <a:effectLst/>
                          <a:latin typeface="Arial" charset="0"/>
                          <a:ea typeface="MS Mincho" pitchFamily="49" charset="-128"/>
                        </a:rPr>
                        <a:t>Test 12: Comprensión de</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kern="1200" cap="none" normalizeH="0" baseline="0" dirty="0" smtClean="0">
                          <a:ln>
                            <a:noFill/>
                          </a:ln>
                          <a:solidFill>
                            <a:schemeClr val="tx1"/>
                          </a:solidFill>
                          <a:effectLst/>
                          <a:latin typeface="Arial" charset="0"/>
                          <a:ea typeface="MS Mincho" pitchFamily="49" charset="-128"/>
                          <a:cs typeface="+mn-cs"/>
                        </a:rPr>
                        <a:t> indicaciones</a:t>
                      </a: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1" u="none" strike="noStrike" cap="none" normalizeH="0" baseline="0" dirty="0" smtClean="0">
                          <a:ln>
                            <a:noFill/>
                          </a:ln>
                          <a:solidFill>
                            <a:schemeClr val="tx1"/>
                          </a:solidFill>
                          <a:effectLst/>
                          <a:latin typeface="Arial" charset="0"/>
                          <a:ea typeface="MS Mincho" pitchFamily="49" charset="-128"/>
                        </a:rPr>
                        <a:t>Listening Comprehension</a:t>
                      </a:r>
                      <a:endParaRPr kumimoji="0" lang="en-US" altLang="ja-JP" sz="2400" b="0" i="0" u="none" strike="noStrike" cap="none" normalizeH="0" baseline="0" dirty="0" smtClean="0">
                        <a:ln>
                          <a:noFill/>
                        </a:ln>
                        <a:solidFill>
                          <a:schemeClr val="tx1"/>
                        </a:solidFill>
                        <a:effectLst/>
                        <a:latin typeface="Arial" charset="0"/>
                        <a:ea typeface="MS Mincho"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34" charset="-128"/>
                        </a:rPr>
                        <a:t>Test 2: Oral Comprehension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Arial" charset="0"/>
                          <a:ea typeface="ＭＳ Ｐゴシック" pitchFamily="34" charset="-128"/>
                        </a:rPr>
                        <a:t>Test 6: Understanding Directions</a:t>
                      </a: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ja-JP" sz="2400" b="0" i="1" u="none" strike="noStrike" cap="none" normalizeH="0" baseline="0" dirty="0" smtClean="0">
                          <a:ln>
                            <a:noFill/>
                          </a:ln>
                          <a:solidFill>
                            <a:schemeClr val="tx1"/>
                          </a:solidFill>
                          <a:effectLst/>
                          <a:latin typeface="Arial" charset="0"/>
                          <a:ea typeface="MS Mincho" pitchFamily="49" charset="-128"/>
                        </a:rPr>
                        <a:t>Comprensión auditiva</a:t>
                      </a:r>
                      <a:endParaRPr kumimoji="0" lang="en-US" altLang="ja-JP" sz="2400" b="0" i="0" u="none" strike="noStrike" cap="none" normalizeH="0" baseline="0" dirty="0" smtClean="0">
                        <a:ln>
                          <a:noFill/>
                        </a:ln>
                        <a:solidFill>
                          <a:schemeClr val="tx1"/>
                        </a:solidFill>
                        <a:effectLst/>
                        <a:latin typeface="Arial" charset="0"/>
                        <a:ea typeface="MS Mincho"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cap="none" normalizeH="0" baseline="0" dirty="0" smtClean="0">
                          <a:ln>
                            <a:noFill/>
                          </a:ln>
                          <a:solidFill>
                            <a:schemeClr val="tx1"/>
                          </a:solidFill>
                          <a:effectLst/>
                          <a:latin typeface="Arial" charset="0"/>
                          <a:ea typeface="MS Mincho" pitchFamily="49" charset="-128"/>
                        </a:rPr>
                        <a:t>Test 11: Comprensión oral</a:t>
                      </a:r>
                      <a:endParaRPr kumimoji="0" lang="en-US" altLang="ja-JP" sz="2000" b="0"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cap="none" normalizeH="0" baseline="0" dirty="0" smtClean="0">
                          <a:ln>
                            <a:noFill/>
                          </a:ln>
                          <a:solidFill>
                            <a:schemeClr val="tx1"/>
                          </a:solidFill>
                          <a:effectLst/>
                          <a:latin typeface="Arial" charset="0"/>
                          <a:ea typeface="MS Mincho" pitchFamily="49" charset="-128"/>
                        </a:rPr>
                        <a:t>Test 12: Comprensión de </a:t>
                      </a:r>
                    </a:p>
                    <a:p>
                      <a:pPr marL="914400" marR="0" lvl="2" indent="0" algn="l"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cap="none" normalizeH="0" baseline="0" dirty="0" smtClean="0">
                          <a:ln>
                            <a:noFill/>
                          </a:ln>
                          <a:solidFill>
                            <a:schemeClr val="tx1"/>
                          </a:solidFill>
                          <a:effectLst/>
                          <a:latin typeface="Arial" charset="0"/>
                          <a:ea typeface="MS Mincho" pitchFamily="49" charset="-128"/>
                        </a:rPr>
                        <a:t> indicaciones</a:t>
                      </a:r>
                      <a:endParaRPr kumimoji="0" lang="es-ES" altLang="ja-JP" sz="2000" b="0" i="0" u="none" strike="noStrike" cap="none" normalizeH="0" baseline="0" dirty="0" smtClean="0">
                        <a:ln>
                          <a:noFill/>
                        </a:ln>
                        <a:solidFill>
                          <a:schemeClr val="tx1"/>
                        </a:solidFill>
                        <a:effectLst/>
                        <a:latin typeface="Arial" charset="0"/>
                        <a:ea typeface="ＭＳ Ｐゴシック" pitchFamily="34" charset="-128"/>
                      </a:endParaRPr>
                    </a:p>
                  </a:txBody>
                  <a:tcPr marT="45698" marB="456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749390731"/>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8"/>
          <p:cNvSpPr txBox="1">
            <a:spLocks noChangeArrowheads="1"/>
          </p:cNvSpPr>
          <p:nvPr/>
        </p:nvSpPr>
        <p:spPr bwMode="auto">
          <a:xfrm>
            <a:off x="3657600" y="4656138"/>
            <a:ext cx="4953000" cy="9064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ja-JP" sz="2800" dirty="0">
                <a:solidFill>
                  <a:srgbClr val="000000"/>
                </a:solidFill>
                <a:latin typeface="+mn-lt"/>
                <a:ea typeface="MS Mincho" pitchFamily="49" charset="-128"/>
              </a:rPr>
              <a:t>S/E CLI = 66/15</a:t>
            </a:r>
          </a:p>
          <a:p>
            <a:pPr algn="ctr" eaLnBrk="1" hangingPunct="1">
              <a:defRPr/>
            </a:pPr>
            <a:r>
              <a:rPr lang="en-US" altLang="ja-JP" sz="2800" dirty="0">
                <a:solidFill>
                  <a:srgbClr val="000000"/>
                </a:solidFill>
                <a:latin typeface="+mn-lt"/>
                <a:ea typeface="MS Mincho" pitchFamily="49" charset="-128"/>
              </a:rPr>
              <a:t>Comparative Language Index</a:t>
            </a:r>
            <a:endParaRPr lang="en-US" altLang="en-US" sz="2800" dirty="0">
              <a:latin typeface="+mn-lt"/>
            </a:endParaRPr>
          </a:p>
        </p:txBody>
      </p:sp>
      <p:sp>
        <p:nvSpPr>
          <p:cNvPr id="92166" name="Text Box 6"/>
          <p:cNvSpPr txBox="1">
            <a:spLocks noChangeArrowheads="1"/>
          </p:cNvSpPr>
          <p:nvPr/>
        </p:nvSpPr>
        <p:spPr bwMode="auto">
          <a:xfrm>
            <a:off x="2133600" y="1379538"/>
            <a:ext cx="3886200" cy="16764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ja-JP" sz="2800" dirty="0">
                <a:solidFill>
                  <a:srgbClr val="000000"/>
                </a:solidFill>
                <a:latin typeface="+mn-lt"/>
                <a:ea typeface="MS Mincho" pitchFamily="49" charset="-128"/>
              </a:rPr>
              <a:t>Spanish</a:t>
            </a:r>
            <a:r>
              <a:rPr lang="en-US" altLang="ja-JP" sz="2800" dirty="0">
                <a:solidFill>
                  <a:srgbClr val="000000"/>
                </a:solidFill>
                <a:ea typeface="MS Mincho" pitchFamily="49" charset="-128"/>
              </a:rPr>
              <a:t> oral language proficiency</a:t>
            </a:r>
          </a:p>
          <a:p>
            <a:pPr algn="ctr" eaLnBrk="1" hangingPunct="1">
              <a:lnSpc>
                <a:spcPct val="70000"/>
              </a:lnSpc>
              <a:defRPr/>
            </a:pPr>
            <a:endParaRPr lang="en-US" altLang="ja-JP" sz="2800" dirty="0">
              <a:solidFill>
                <a:srgbClr val="000000"/>
              </a:solidFill>
              <a:ea typeface="MS Mincho" pitchFamily="49" charset="-128"/>
            </a:endParaRPr>
          </a:p>
          <a:p>
            <a:pPr algn="ctr" eaLnBrk="1" hangingPunct="1">
              <a:defRPr/>
            </a:pPr>
            <a:r>
              <a:rPr lang="en-US" altLang="ja-JP" sz="2800" dirty="0">
                <a:solidFill>
                  <a:srgbClr val="000000"/>
                </a:solidFill>
                <a:latin typeface="+mn-lt"/>
                <a:ea typeface="MS Mincho" pitchFamily="49" charset="-128"/>
              </a:rPr>
              <a:t>RPI = </a:t>
            </a:r>
            <a:r>
              <a:rPr lang="en-US" altLang="ja-JP" sz="2800" u="sng" dirty="0">
                <a:solidFill>
                  <a:srgbClr val="000000"/>
                </a:solidFill>
                <a:latin typeface="+mn-lt"/>
                <a:ea typeface="MS Mincho" pitchFamily="49" charset="-128"/>
              </a:rPr>
              <a:t>66</a:t>
            </a:r>
            <a:r>
              <a:rPr lang="en-US" altLang="ja-JP" sz="2800" dirty="0">
                <a:solidFill>
                  <a:srgbClr val="000000"/>
                </a:solidFill>
                <a:latin typeface="+mn-lt"/>
                <a:ea typeface="MS Mincho" pitchFamily="49" charset="-128"/>
              </a:rPr>
              <a:t>/90</a:t>
            </a:r>
            <a:endParaRPr lang="en-US" altLang="en-US" sz="2800" dirty="0">
              <a:latin typeface="+mn-lt"/>
            </a:endParaRPr>
          </a:p>
        </p:txBody>
      </p:sp>
      <p:sp>
        <p:nvSpPr>
          <p:cNvPr id="92167" name="Text Box 7"/>
          <p:cNvSpPr txBox="1">
            <a:spLocks noChangeArrowheads="1"/>
          </p:cNvSpPr>
          <p:nvPr/>
        </p:nvSpPr>
        <p:spPr bwMode="auto">
          <a:xfrm>
            <a:off x="6248400" y="1370014"/>
            <a:ext cx="3962400" cy="16859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ja-JP" sz="2800" dirty="0">
                <a:solidFill>
                  <a:srgbClr val="000000"/>
                </a:solidFill>
                <a:ea typeface="MS Mincho" pitchFamily="49" charset="-128"/>
              </a:rPr>
              <a:t>English oral language proficiency</a:t>
            </a:r>
          </a:p>
          <a:p>
            <a:pPr algn="ctr" eaLnBrk="1" hangingPunct="1">
              <a:lnSpc>
                <a:spcPct val="70000"/>
              </a:lnSpc>
              <a:defRPr/>
            </a:pPr>
            <a:endParaRPr lang="en-US" altLang="ja-JP" sz="2800" dirty="0">
              <a:solidFill>
                <a:srgbClr val="000000"/>
              </a:solidFill>
              <a:ea typeface="MS Mincho" pitchFamily="49" charset="-128"/>
            </a:endParaRPr>
          </a:p>
          <a:p>
            <a:pPr algn="ctr" eaLnBrk="1" hangingPunct="1">
              <a:defRPr/>
            </a:pPr>
            <a:r>
              <a:rPr lang="en-US" altLang="ja-JP" sz="2800" dirty="0">
                <a:solidFill>
                  <a:srgbClr val="000000"/>
                </a:solidFill>
                <a:latin typeface="+mn-lt"/>
                <a:ea typeface="MS Mincho" pitchFamily="49" charset="-128"/>
              </a:rPr>
              <a:t>RPI = </a:t>
            </a:r>
            <a:r>
              <a:rPr lang="en-US" altLang="ja-JP" sz="2800" u="sng" dirty="0">
                <a:solidFill>
                  <a:srgbClr val="000000"/>
                </a:solidFill>
                <a:latin typeface="+mn-lt"/>
                <a:ea typeface="MS Mincho" pitchFamily="49" charset="-128"/>
              </a:rPr>
              <a:t>15</a:t>
            </a:r>
            <a:r>
              <a:rPr lang="en-US" altLang="ja-JP" sz="2800" dirty="0">
                <a:solidFill>
                  <a:srgbClr val="000000"/>
                </a:solidFill>
                <a:latin typeface="+mn-lt"/>
                <a:ea typeface="MS Mincho" pitchFamily="49" charset="-128"/>
              </a:rPr>
              <a:t>/90</a:t>
            </a:r>
            <a:endParaRPr lang="en-US" altLang="en-US" sz="2800" dirty="0">
              <a:latin typeface="+mn-lt"/>
            </a:endParaRPr>
          </a:p>
        </p:txBody>
      </p:sp>
      <p:sp>
        <p:nvSpPr>
          <p:cNvPr id="92165" name="Line 9"/>
          <p:cNvSpPr>
            <a:spLocks noChangeShapeType="1"/>
          </p:cNvSpPr>
          <p:nvPr/>
        </p:nvSpPr>
        <p:spPr bwMode="auto">
          <a:xfrm>
            <a:off x="4343400" y="3055938"/>
            <a:ext cx="2057400" cy="1676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Line 10"/>
          <p:cNvSpPr>
            <a:spLocks noChangeShapeType="1"/>
          </p:cNvSpPr>
          <p:nvPr/>
        </p:nvSpPr>
        <p:spPr bwMode="auto">
          <a:xfrm flipH="1">
            <a:off x="7315200" y="3055938"/>
            <a:ext cx="990600" cy="1676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Rectangle 5"/>
          <p:cNvSpPr>
            <a:spLocks noChangeArrowheads="1"/>
          </p:cNvSpPr>
          <p:nvPr/>
        </p:nvSpPr>
        <p:spPr bwMode="auto">
          <a:xfrm>
            <a:off x="3352800" y="304801"/>
            <a:ext cx="60960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800" b="1" dirty="0">
                <a:solidFill>
                  <a:srgbClr val="6A2C66"/>
                </a:solidFill>
                <a:ea typeface="ＭＳ Ｐゴシック" charset="0"/>
              </a:rPr>
              <a:t>Comparative Language Index (CLI)</a:t>
            </a:r>
            <a:endParaRPr lang="en-US" sz="2800" b="1" dirty="0">
              <a:solidFill>
                <a:srgbClr val="660066"/>
              </a:solidFill>
              <a:ea typeface="ＭＳ Ｐゴシック" charset="0"/>
            </a:endParaRPr>
          </a:p>
        </p:txBody>
      </p:sp>
      <p:sp>
        <p:nvSpPr>
          <p:cNvPr id="3" name="Footer Placeholder 2"/>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413705836"/>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869" y="1311431"/>
            <a:ext cx="7557025" cy="400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3354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1" y="1510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aphicFrame>
        <p:nvGraphicFramePr>
          <p:cNvPr id="12291" name="Object 3"/>
          <p:cNvGraphicFramePr>
            <a:graphicFrameLocks noChangeAspect="1"/>
          </p:cNvGraphicFramePr>
          <p:nvPr>
            <p:extLst/>
          </p:nvPr>
        </p:nvGraphicFramePr>
        <p:xfrm>
          <a:off x="2895600" y="1295400"/>
          <a:ext cx="6553200" cy="4064000"/>
        </p:xfrm>
        <a:graphic>
          <a:graphicData uri="http://schemas.openxmlformats.org/presentationml/2006/ole">
            <mc:AlternateContent xmlns:mc="http://schemas.openxmlformats.org/markup-compatibility/2006">
              <mc:Choice xmlns:v="urn:schemas-microsoft-com:vml" Requires="v">
                <p:oleObj spid="_x0000_s1044" r:id="rId3" imgW="7876190" imgH="4877481" progId="Unknown">
                  <p:embed/>
                </p:oleObj>
              </mc:Choice>
              <mc:Fallback>
                <p:oleObj r:id="rId3" imgW="7876190" imgH="4877481"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295400"/>
                        <a:ext cx="65532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Rectangle 4"/>
          <p:cNvSpPr>
            <a:spLocks noChangeArrowheads="1"/>
          </p:cNvSpPr>
          <p:nvPr/>
        </p:nvSpPr>
        <p:spPr bwMode="auto">
          <a:xfrm>
            <a:off x="4676775" y="114300"/>
            <a:ext cx="434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b="1" dirty="0">
                <a:solidFill>
                  <a:srgbClr val="008000"/>
                </a:solidFill>
              </a:rPr>
              <a:t>Organization</a:t>
            </a:r>
          </a:p>
        </p:txBody>
      </p:sp>
      <p:grpSp>
        <p:nvGrpSpPr>
          <p:cNvPr id="4102" name="Group 6"/>
          <p:cNvGrpSpPr>
            <a:grpSpLocks/>
          </p:cNvGrpSpPr>
          <p:nvPr/>
        </p:nvGrpSpPr>
        <p:grpSpPr bwMode="auto">
          <a:xfrm>
            <a:off x="1905000" y="1219201"/>
            <a:ext cx="7620000" cy="3914775"/>
            <a:chOff x="192" y="1248"/>
            <a:chExt cx="4800" cy="2466"/>
          </a:xfrm>
        </p:grpSpPr>
        <p:sp>
          <p:nvSpPr>
            <p:cNvPr id="12299" name="Text Box 7"/>
            <p:cNvSpPr txBox="1">
              <a:spLocks noChangeArrowheads="1"/>
            </p:cNvSpPr>
            <p:nvPr/>
          </p:nvSpPr>
          <p:spPr bwMode="auto">
            <a:xfrm>
              <a:off x="192" y="2544"/>
              <a:ext cx="1200" cy="1170"/>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dirty="0"/>
                <a:t>3 forms of the Standard Battery</a:t>
              </a:r>
            </a:p>
          </p:txBody>
        </p:sp>
        <p:sp>
          <p:nvSpPr>
            <p:cNvPr id="12300" name="Oval 8"/>
            <p:cNvSpPr>
              <a:spLocks noChangeArrowheads="1"/>
            </p:cNvSpPr>
            <p:nvPr/>
          </p:nvSpPr>
          <p:spPr bwMode="auto">
            <a:xfrm>
              <a:off x="528" y="1248"/>
              <a:ext cx="4464" cy="1152"/>
            </a:xfrm>
            <a:prstGeom prst="ellipse">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2301" name="Line 9"/>
            <p:cNvSpPr>
              <a:spLocks noChangeShapeType="1"/>
            </p:cNvSpPr>
            <p:nvPr/>
          </p:nvSpPr>
          <p:spPr bwMode="auto">
            <a:xfrm flipV="1">
              <a:off x="288" y="1968"/>
              <a:ext cx="336" cy="57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06" name="Group 10"/>
          <p:cNvGrpSpPr>
            <a:grpSpLocks/>
          </p:cNvGrpSpPr>
          <p:nvPr/>
        </p:nvGrpSpPr>
        <p:grpSpPr bwMode="auto">
          <a:xfrm>
            <a:off x="4876800" y="3733801"/>
            <a:ext cx="5410200" cy="1933575"/>
            <a:chOff x="2064" y="2832"/>
            <a:chExt cx="3408" cy="1218"/>
          </a:xfrm>
        </p:grpSpPr>
        <p:sp>
          <p:nvSpPr>
            <p:cNvPr id="12296" name="Text Box 11"/>
            <p:cNvSpPr txBox="1">
              <a:spLocks noChangeArrowheads="1"/>
            </p:cNvSpPr>
            <p:nvPr/>
          </p:nvSpPr>
          <p:spPr bwMode="auto">
            <a:xfrm>
              <a:off x="4272" y="2880"/>
              <a:ext cx="1200" cy="1170"/>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800" dirty="0"/>
                <a:t>1 form      of the Extended Battery</a:t>
              </a:r>
            </a:p>
          </p:txBody>
        </p:sp>
        <p:sp>
          <p:nvSpPr>
            <p:cNvPr id="12297" name="Oval 12"/>
            <p:cNvSpPr>
              <a:spLocks noChangeArrowheads="1"/>
            </p:cNvSpPr>
            <p:nvPr/>
          </p:nvSpPr>
          <p:spPr bwMode="auto">
            <a:xfrm>
              <a:off x="2064" y="2832"/>
              <a:ext cx="1584" cy="1008"/>
            </a:xfrm>
            <a:prstGeom prst="ellipse">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2298" name="Line 13"/>
            <p:cNvSpPr>
              <a:spLocks noChangeShapeType="1"/>
            </p:cNvSpPr>
            <p:nvPr/>
          </p:nvSpPr>
          <p:spPr bwMode="auto">
            <a:xfrm flipH="1">
              <a:off x="3696" y="3312"/>
              <a:ext cx="576"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36877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ox(in)">
                                      <p:cBhvr>
                                        <p:cTn id="7" dur="5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4106"/>
                                        </p:tgtEl>
                                        <p:attrNameLst>
                                          <p:attrName>style.visibility</p:attrName>
                                        </p:attrNameLst>
                                      </p:cBhvr>
                                      <p:to>
                                        <p:strVal val="visible"/>
                                      </p:to>
                                    </p:set>
                                    <p:anim calcmode="lin" valueType="num">
                                      <p:cBhvr>
                                        <p:cTn id="12" dur="500" fill="hold"/>
                                        <p:tgtEl>
                                          <p:spTgt spid="4106"/>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106"/>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106"/>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4724400" y="304800"/>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Achievement</a:t>
            </a:r>
          </a:p>
        </p:txBody>
      </p:sp>
      <p:sp>
        <p:nvSpPr>
          <p:cNvPr id="4" name="Rectangle 3"/>
          <p:cNvSpPr>
            <a:spLocks noChangeArrowheads="1"/>
          </p:cNvSpPr>
          <p:nvPr/>
        </p:nvSpPr>
        <p:spPr bwMode="auto">
          <a:xfrm>
            <a:off x="1957953" y="108229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latin typeface="+mn-lt"/>
              </a:rPr>
              <a:t>3 forms of the Standard Battery (Forms A, B, C)</a:t>
            </a:r>
          </a:p>
          <a:p>
            <a:pPr lvl="1" eaLnBrk="1" hangingPunct="1">
              <a:lnSpc>
                <a:spcPct val="90000"/>
              </a:lnSpc>
              <a:buFont typeface="Symbol" panose="05050102010706020507" pitchFamily="18" charset="2"/>
              <a:buChar char="-"/>
            </a:pPr>
            <a:r>
              <a:rPr lang="en-US" altLang="en-US" sz="2600" dirty="0">
                <a:latin typeface="+mn-lt"/>
              </a:rPr>
              <a:t>Tests 1–11</a:t>
            </a:r>
          </a:p>
          <a:p>
            <a:pPr lvl="1" eaLnBrk="1" hangingPunct="1">
              <a:lnSpc>
                <a:spcPct val="90000"/>
              </a:lnSpc>
              <a:buFontTx/>
              <a:buChar char="•"/>
            </a:pPr>
            <a:endParaRPr lang="en-US" altLang="en-US" sz="1400" dirty="0">
              <a:latin typeface="+mn-lt"/>
            </a:endParaRPr>
          </a:p>
          <a:p>
            <a:pPr eaLnBrk="1" hangingPunct="1">
              <a:lnSpc>
                <a:spcPct val="90000"/>
              </a:lnSpc>
            </a:pPr>
            <a:r>
              <a:rPr lang="en-US" altLang="en-US" sz="2800" dirty="0">
                <a:latin typeface="+mn-lt"/>
              </a:rPr>
              <a:t>1 Extended Battery </a:t>
            </a:r>
            <a:r>
              <a:rPr lang="en-US" altLang="en-US" sz="2400" dirty="0">
                <a:latin typeface="+mn-lt"/>
              </a:rPr>
              <a:t>(use with all 3 forms)</a:t>
            </a:r>
          </a:p>
          <a:p>
            <a:pPr lvl="1" eaLnBrk="1" hangingPunct="1">
              <a:lnSpc>
                <a:spcPct val="90000"/>
              </a:lnSpc>
              <a:buFont typeface="Symbol" panose="05050102010706020507" pitchFamily="18" charset="2"/>
              <a:buChar char="-"/>
            </a:pPr>
            <a:r>
              <a:rPr lang="en-US" altLang="en-US" sz="2600" dirty="0">
                <a:latin typeface="+mn-lt"/>
              </a:rPr>
              <a:t>Tests 12</a:t>
            </a:r>
            <a:r>
              <a:rPr lang="en-US" altLang="en-US" sz="2600" dirty="0"/>
              <a:t>–</a:t>
            </a:r>
            <a:r>
              <a:rPr lang="en-US" altLang="en-US" sz="2600" dirty="0">
                <a:latin typeface="+mn-lt"/>
              </a:rPr>
              <a:t>20</a:t>
            </a:r>
          </a:p>
          <a:p>
            <a:pPr lvl="1" eaLnBrk="1" hangingPunct="1">
              <a:lnSpc>
                <a:spcPct val="90000"/>
              </a:lnSpc>
              <a:buFontTx/>
              <a:buChar char="•"/>
            </a:pPr>
            <a:endParaRPr lang="en-US" altLang="en-US" sz="1400" dirty="0">
              <a:latin typeface="+mn-lt"/>
            </a:endParaRPr>
          </a:p>
          <a:p>
            <a:pPr eaLnBrk="1" hangingPunct="1">
              <a:lnSpc>
                <a:spcPct val="90000"/>
              </a:lnSpc>
            </a:pPr>
            <a:r>
              <a:rPr lang="en-US" altLang="en-US" sz="2800" dirty="0">
                <a:latin typeface="+mn-lt"/>
              </a:rPr>
              <a:t>Core set of tests (1</a:t>
            </a:r>
            <a:r>
              <a:rPr lang="en-US" altLang="en-US" sz="2800" dirty="0"/>
              <a:t>–</a:t>
            </a:r>
            <a:r>
              <a:rPr lang="en-US" altLang="en-US" sz="2800" dirty="0">
                <a:latin typeface="+mn-lt"/>
              </a:rPr>
              <a:t>6)</a:t>
            </a:r>
          </a:p>
          <a:p>
            <a:pPr lvl="1" eaLnBrk="1" hangingPunct="1">
              <a:lnSpc>
                <a:spcPct val="90000"/>
              </a:lnSpc>
              <a:buFont typeface="Symbol" panose="05050102010706020507" pitchFamily="18" charset="2"/>
              <a:buChar char="-"/>
            </a:pPr>
            <a:r>
              <a:rPr lang="en-US" altLang="en-US" sz="2600" dirty="0">
                <a:latin typeface="+mn-lt"/>
              </a:rPr>
              <a:t>Measures reading, writing, and mathematics achievement areas</a:t>
            </a:r>
          </a:p>
          <a:p>
            <a:pPr lvl="1" eaLnBrk="1" hangingPunct="1">
              <a:lnSpc>
                <a:spcPct val="90000"/>
              </a:lnSpc>
              <a:buFont typeface="Symbol" panose="05050102010706020507" pitchFamily="18" charset="2"/>
              <a:buChar char="-"/>
            </a:pPr>
            <a:r>
              <a:rPr lang="en-US" altLang="en-US" sz="2600" dirty="0">
                <a:latin typeface="+mn-lt"/>
              </a:rPr>
              <a:t>Creates the intra-achievement variation procedure</a:t>
            </a:r>
          </a:p>
          <a:p>
            <a:pPr lvl="1" eaLnBrk="1" hangingPunct="1">
              <a:lnSpc>
                <a:spcPct val="90000"/>
              </a:lnSpc>
              <a:buFont typeface="Symbol" panose="05050102010706020507" pitchFamily="18" charset="2"/>
              <a:buChar char="-"/>
            </a:pPr>
            <a:r>
              <a:rPr lang="en-US" altLang="en-US" sz="2600" dirty="0">
                <a:latin typeface="+mn-lt"/>
              </a:rPr>
              <a:t>Provides Brief Achievement cluster (Tests 1</a:t>
            </a:r>
            <a:r>
              <a:rPr lang="en-US" altLang="en-US" sz="2600" dirty="0"/>
              <a:t>–</a:t>
            </a:r>
            <a:r>
              <a:rPr lang="en-US" altLang="en-US" sz="2600" dirty="0">
                <a:latin typeface="+mn-lt"/>
              </a:rPr>
              <a:t>3)</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22346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959243" y="108100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latin typeface="+mn-lt"/>
              </a:rPr>
              <a:t>20 tests</a:t>
            </a:r>
          </a:p>
          <a:p>
            <a:pPr lvl="1" eaLnBrk="1" hangingPunct="1">
              <a:buFont typeface="Symbol" panose="05050102010706020507" pitchFamily="18" charset="2"/>
              <a:buChar char="-"/>
            </a:pPr>
            <a:r>
              <a:rPr lang="en-US" altLang="en-US" sz="2600" dirty="0">
                <a:latin typeface="+mn-lt"/>
              </a:rPr>
              <a:t>11 in Standard Battery (3 forms)</a:t>
            </a:r>
          </a:p>
          <a:p>
            <a:pPr lvl="1" eaLnBrk="1" hangingPunct="1">
              <a:buFont typeface="Symbol" panose="05050102010706020507" pitchFamily="18" charset="2"/>
              <a:buChar char="-"/>
            </a:pPr>
            <a:r>
              <a:rPr lang="en-US" altLang="en-US" sz="2600" dirty="0">
                <a:latin typeface="+mn-lt"/>
              </a:rPr>
              <a:t>9 in Extended Battery (1 form)</a:t>
            </a:r>
          </a:p>
          <a:p>
            <a:pPr lvl="1" eaLnBrk="1" hangingPunct="1">
              <a:lnSpc>
                <a:spcPct val="90000"/>
              </a:lnSpc>
              <a:buFontTx/>
              <a:buChar char="•"/>
            </a:pPr>
            <a:endParaRPr lang="en-US" altLang="en-US" sz="1400" dirty="0">
              <a:latin typeface="+mn-lt"/>
            </a:endParaRPr>
          </a:p>
          <a:p>
            <a:pPr eaLnBrk="1" hangingPunct="1">
              <a:lnSpc>
                <a:spcPct val="90000"/>
              </a:lnSpc>
            </a:pPr>
            <a:r>
              <a:rPr lang="en-US" altLang="en-US" sz="2800" dirty="0">
                <a:latin typeface="+mn-lt"/>
              </a:rPr>
              <a:t>22 clusters</a:t>
            </a:r>
          </a:p>
          <a:p>
            <a:pPr lvl="1" eaLnBrk="1" hangingPunct="1">
              <a:lnSpc>
                <a:spcPct val="90000"/>
              </a:lnSpc>
              <a:buFont typeface="Symbol" panose="05050102010706020507" pitchFamily="18" charset="2"/>
              <a:buChar char="-"/>
            </a:pPr>
            <a:r>
              <a:rPr lang="en-US" altLang="en-US" sz="2600" dirty="0">
                <a:latin typeface="+mn-lt"/>
              </a:rPr>
              <a:t>15 in Standard Battery</a:t>
            </a:r>
          </a:p>
          <a:p>
            <a:pPr lvl="1" eaLnBrk="1" hangingPunct="1">
              <a:lnSpc>
                <a:spcPct val="90000"/>
              </a:lnSpc>
              <a:buFont typeface="Symbol" panose="05050102010706020507" pitchFamily="18" charset="2"/>
              <a:buChar char="-"/>
            </a:pPr>
            <a:r>
              <a:rPr lang="en-US" altLang="en-US" sz="2600" dirty="0">
                <a:latin typeface="+mn-lt"/>
              </a:rPr>
              <a:t>7 additional when using Extended Battery</a:t>
            </a:r>
          </a:p>
        </p:txBody>
      </p:sp>
      <p:sp>
        <p:nvSpPr>
          <p:cNvPr id="15" name="Text Box 4"/>
          <p:cNvSpPr txBox="1">
            <a:spLocks noChangeArrowheads="1"/>
          </p:cNvSpPr>
          <p:nvPr/>
        </p:nvSpPr>
        <p:spPr bwMode="auto">
          <a:xfrm>
            <a:off x="4686300" y="238125"/>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Achievement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993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962401" y="381000"/>
            <a:ext cx="5128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Achievement: What’s New?</a:t>
            </a:r>
          </a:p>
        </p:txBody>
      </p:sp>
      <p:sp>
        <p:nvSpPr>
          <p:cNvPr id="7" name="Rectangle 3"/>
          <p:cNvSpPr>
            <a:spLocks noChangeArrowheads="1"/>
          </p:cNvSpPr>
          <p:nvPr/>
        </p:nvSpPr>
        <p:spPr bwMode="auto">
          <a:xfrm>
            <a:off x="1967478" y="112395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pPr>
            <a:r>
              <a:rPr lang="en-US" altLang="en-US" sz="2800" dirty="0">
                <a:latin typeface="+mn-lt"/>
              </a:rPr>
              <a:t>7 new or extended tests</a:t>
            </a:r>
          </a:p>
          <a:p>
            <a:pPr lvl="1" eaLnBrk="1" hangingPunct="1">
              <a:buFont typeface="Symbol" panose="05050102010706020507" pitchFamily="18" charset="2"/>
              <a:buChar char="-"/>
            </a:pPr>
            <a:r>
              <a:rPr lang="en-US" altLang="en-US" sz="2600" dirty="0">
                <a:latin typeface="+mn-lt"/>
              </a:rPr>
              <a:t>Oral Reading, Reading Recall, Word Reading Fluency</a:t>
            </a:r>
          </a:p>
          <a:p>
            <a:pPr lvl="1" eaLnBrk="1" hangingPunct="1">
              <a:buFont typeface="Symbol" panose="05050102010706020507" pitchFamily="18" charset="2"/>
              <a:buChar char="-"/>
            </a:pPr>
            <a:r>
              <a:rPr lang="en-US" altLang="en-US" sz="2600" dirty="0">
                <a:latin typeface="+mn-lt"/>
              </a:rPr>
              <a:t>Number Matrices</a:t>
            </a:r>
          </a:p>
          <a:p>
            <a:pPr lvl="1" eaLnBrk="1" hangingPunct="1">
              <a:buFont typeface="Symbol" panose="05050102010706020507" pitchFamily="18" charset="2"/>
              <a:buChar char="-"/>
            </a:pPr>
            <a:r>
              <a:rPr lang="en-US" altLang="en-US" sz="2600" dirty="0">
                <a:latin typeface="+mn-lt"/>
              </a:rPr>
              <a:t>Science, Social Studies, Humanities</a:t>
            </a:r>
          </a:p>
          <a:p>
            <a:pPr lvl="1" eaLnBrk="1" hangingPunct="1">
              <a:lnSpc>
                <a:spcPct val="80000"/>
              </a:lnSpc>
              <a:buFontTx/>
              <a:buChar char="•"/>
            </a:pPr>
            <a:endParaRPr lang="en-US" altLang="en-US" sz="1400" dirty="0">
              <a:latin typeface="+mn-lt"/>
            </a:endParaRPr>
          </a:p>
          <a:p>
            <a:pPr eaLnBrk="1" hangingPunct="1">
              <a:lnSpc>
                <a:spcPct val="80000"/>
              </a:lnSpc>
            </a:pPr>
            <a:r>
              <a:rPr lang="en-US" altLang="en-US" sz="2800" dirty="0">
                <a:latin typeface="+mn-lt"/>
              </a:rPr>
              <a:t>8 new clusters</a:t>
            </a:r>
          </a:p>
          <a:p>
            <a:pPr lvl="1" eaLnBrk="1" hangingPunct="1">
              <a:lnSpc>
                <a:spcPct val="80000"/>
              </a:lnSpc>
              <a:buFont typeface="Symbol" panose="05050102010706020507" pitchFamily="18" charset="2"/>
              <a:buChar char="-"/>
            </a:pPr>
            <a:r>
              <a:rPr lang="en-US" altLang="en-US" sz="2600" dirty="0">
                <a:latin typeface="+mn-lt"/>
              </a:rPr>
              <a:t>Reading, Reading Comprehension</a:t>
            </a:r>
            <a:r>
              <a:rPr lang="en-US" altLang="en-US" sz="2600" dirty="0"/>
              <a:t>–</a:t>
            </a:r>
            <a:r>
              <a:rPr lang="en-US" altLang="en-US" sz="2600" dirty="0">
                <a:latin typeface="+mn-lt"/>
              </a:rPr>
              <a:t>Extended, Reading Fluency, Reading Rate</a:t>
            </a:r>
          </a:p>
          <a:p>
            <a:pPr lvl="1" eaLnBrk="1" hangingPunct="1">
              <a:lnSpc>
                <a:spcPct val="80000"/>
              </a:lnSpc>
              <a:buFont typeface="Symbol" panose="05050102010706020507" pitchFamily="18" charset="2"/>
              <a:buChar char="-"/>
            </a:pPr>
            <a:r>
              <a:rPr lang="en-US" altLang="en-US" sz="2600" dirty="0">
                <a:latin typeface="+mn-lt"/>
              </a:rPr>
              <a:t>Written Language</a:t>
            </a:r>
          </a:p>
          <a:p>
            <a:pPr lvl="1" eaLnBrk="1" hangingPunct="1">
              <a:lnSpc>
                <a:spcPct val="80000"/>
              </a:lnSpc>
              <a:buFont typeface="Symbol" panose="05050102010706020507" pitchFamily="18" charset="2"/>
              <a:buChar char="-"/>
            </a:pPr>
            <a:r>
              <a:rPr lang="en-US" altLang="en-US" sz="2600" dirty="0">
                <a:latin typeface="+mn-lt"/>
              </a:rPr>
              <a:t>Mathematics</a:t>
            </a:r>
          </a:p>
          <a:p>
            <a:pPr lvl="1" eaLnBrk="1" hangingPunct="1">
              <a:lnSpc>
                <a:spcPct val="80000"/>
              </a:lnSpc>
              <a:buFont typeface="Symbol" panose="05050102010706020507" pitchFamily="18" charset="2"/>
              <a:buChar char="-"/>
            </a:pPr>
            <a:r>
              <a:rPr lang="en-US" altLang="en-US" sz="2600" dirty="0">
                <a:latin typeface="+mn-lt"/>
              </a:rPr>
              <a:t>Brief Achievement, Broad Achievement</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65409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957953" y="1123950"/>
            <a:ext cx="8229600" cy="3905250"/>
          </a:xfrm>
          <a:prstGeom prst="rect">
            <a:avLst/>
          </a:prstGeom>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pPr>
            <a:r>
              <a:rPr lang="en-US" altLang="en-US" sz="2800" dirty="0">
                <a:latin typeface="+mn-lt"/>
              </a:rPr>
              <a:t>Co-normed with WJ IV Tests of Cognitive Abilities </a:t>
            </a:r>
            <a:r>
              <a:rPr lang="en-US" altLang="en-US" sz="2800" i="1" dirty="0">
                <a:latin typeface="+mn-lt"/>
              </a:rPr>
              <a:t>and</a:t>
            </a:r>
            <a:r>
              <a:rPr lang="en-US" altLang="en-US" sz="2800" dirty="0">
                <a:latin typeface="+mn-lt"/>
              </a:rPr>
              <a:t> WJ IV Tests of Oral Language</a:t>
            </a:r>
          </a:p>
          <a:p>
            <a:pPr eaLnBrk="1" hangingPunct="1">
              <a:lnSpc>
                <a:spcPct val="80000"/>
              </a:lnSpc>
              <a:buFontTx/>
              <a:buNone/>
            </a:pPr>
            <a:endParaRPr lang="en-US" altLang="en-US" sz="1400" dirty="0">
              <a:latin typeface="+mn-lt"/>
            </a:endParaRPr>
          </a:p>
          <a:p>
            <a:pPr eaLnBrk="1" hangingPunct="1">
              <a:lnSpc>
                <a:spcPct val="80000"/>
              </a:lnSpc>
            </a:pPr>
            <a:r>
              <a:rPr lang="en-US" altLang="en-US" sz="2800" dirty="0">
                <a:latin typeface="+mn-lt"/>
              </a:rPr>
              <a:t>Qualitative Observation checklists for Tests 1</a:t>
            </a:r>
            <a:r>
              <a:rPr lang="en-US" altLang="en-US" sz="2800" dirty="0"/>
              <a:t>–</a:t>
            </a:r>
            <a:r>
              <a:rPr lang="en-US" altLang="en-US" sz="2800" dirty="0">
                <a:latin typeface="+mn-lt"/>
              </a:rPr>
              <a:t>11</a:t>
            </a:r>
          </a:p>
          <a:p>
            <a:pPr lvl="1" eaLnBrk="1" hangingPunct="1">
              <a:spcBef>
                <a:spcPts val="624"/>
              </a:spcBef>
              <a:buFont typeface="Symbol" panose="05050102010706020507" pitchFamily="18" charset="2"/>
              <a:buChar char="-"/>
            </a:pPr>
            <a:r>
              <a:rPr lang="en-US" altLang="en-US" sz="2600" dirty="0">
                <a:latin typeface="+mn-lt"/>
              </a:rPr>
              <a:t>Located in Test Record</a:t>
            </a:r>
          </a:p>
          <a:p>
            <a:pPr lvl="1" eaLnBrk="1" hangingPunct="1">
              <a:spcBef>
                <a:spcPts val="624"/>
              </a:spcBef>
              <a:buFont typeface="Symbol" panose="05050102010706020507" pitchFamily="18" charset="2"/>
              <a:buChar char="-"/>
            </a:pPr>
            <a:r>
              <a:rPr lang="en-US" altLang="en-US" sz="2600" dirty="0">
                <a:latin typeface="+mn-lt"/>
              </a:rPr>
              <a:t>Help document important information about how examinee performed on the task</a:t>
            </a:r>
          </a:p>
          <a:p>
            <a:pPr lvl="1" eaLnBrk="1" hangingPunct="1">
              <a:spcBef>
                <a:spcPts val="624"/>
              </a:spcBef>
              <a:buFont typeface="Symbol" panose="05050102010706020507" pitchFamily="18" charset="2"/>
              <a:buChar char="-"/>
            </a:pPr>
            <a:r>
              <a:rPr lang="en-US" altLang="en-US" sz="2600" dirty="0">
                <a:latin typeface="+mn-lt"/>
              </a:rPr>
              <a:t>Include data on percentage of age mates at each rating</a:t>
            </a:r>
          </a:p>
        </p:txBody>
      </p:sp>
      <p:sp>
        <p:nvSpPr>
          <p:cNvPr id="4" name="Text Box 4"/>
          <p:cNvSpPr txBox="1">
            <a:spLocks noChangeArrowheads="1"/>
          </p:cNvSpPr>
          <p:nvPr/>
        </p:nvSpPr>
        <p:spPr bwMode="auto">
          <a:xfrm>
            <a:off x="4038601" y="304800"/>
            <a:ext cx="5128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Achievement: What’s New?</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13300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15"/>
          <p:cNvSpPr>
            <a:spLocks noGrp="1" noChangeArrowheads="1"/>
          </p:cNvSpPr>
          <p:nvPr>
            <p:ph type="body" idx="1"/>
          </p:nvPr>
        </p:nvSpPr>
        <p:spPr>
          <a:xfrm>
            <a:off x="2135369" y="1649929"/>
            <a:ext cx="8229600" cy="4525963"/>
          </a:xfrm>
        </p:spPr>
        <p:txBody>
          <a:bodyPr/>
          <a:lstStyle/>
          <a:p>
            <a:pPr eaLnBrk="1" hangingPunct="1">
              <a:lnSpc>
                <a:spcPct val="80000"/>
              </a:lnSpc>
              <a:buFontTx/>
              <a:buNone/>
            </a:pPr>
            <a:r>
              <a:rPr lang="en-US" altLang="en-US" sz="2400" dirty="0"/>
              <a:t>Test 1: Letter-Word Identification</a:t>
            </a:r>
          </a:p>
          <a:p>
            <a:pPr eaLnBrk="1" hangingPunct="1">
              <a:lnSpc>
                <a:spcPct val="80000"/>
              </a:lnSpc>
              <a:buFontTx/>
              <a:buNone/>
            </a:pPr>
            <a:r>
              <a:rPr lang="en-US" altLang="en-US" sz="2400" dirty="0"/>
              <a:t>Test 2: Applied Problems</a:t>
            </a:r>
          </a:p>
          <a:p>
            <a:pPr eaLnBrk="1" hangingPunct="1">
              <a:lnSpc>
                <a:spcPct val="80000"/>
              </a:lnSpc>
              <a:buFontTx/>
              <a:buNone/>
            </a:pPr>
            <a:r>
              <a:rPr lang="en-US" altLang="en-US" sz="2400" dirty="0"/>
              <a:t>Test 3: Spelling</a:t>
            </a:r>
          </a:p>
          <a:p>
            <a:pPr eaLnBrk="1" hangingPunct="1">
              <a:lnSpc>
                <a:spcPct val="80000"/>
              </a:lnSpc>
              <a:buFontTx/>
              <a:buNone/>
            </a:pPr>
            <a:r>
              <a:rPr lang="en-US" altLang="en-US" sz="2400" dirty="0"/>
              <a:t>Test 4: Passage Comprehension</a:t>
            </a:r>
          </a:p>
          <a:p>
            <a:pPr eaLnBrk="1" hangingPunct="1">
              <a:lnSpc>
                <a:spcPct val="80000"/>
              </a:lnSpc>
              <a:buFontTx/>
              <a:buNone/>
            </a:pPr>
            <a:r>
              <a:rPr lang="en-US" altLang="en-US" sz="2400" dirty="0"/>
              <a:t>Test 5: Calculation</a:t>
            </a:r>
          </a:p>
          <a:p>
            <a:pPr eaLnBrk="1" hangingPunct="1">
              <a:lnSpc>
                <a:spcPct val="80000"/>
              </a:lnSpc>
              <a:buFontTx/>
              <a:buNone/>
            </a:pPr>
            <a:r>
              <a:rPr lang="en-US" altLang="en-US" sz="2400" dirty="0"/>
              <a:t>Test 6: Writing Samples</a:t>
            </a:r>
          </a:p>
          <a:p>
            <a:pPr eaLnBrk="1" hangingPunct="1">
              <a:lnSpc>
                <a:spcPct val="80000"/>
              </a:lnSpc>
              <a:buFontTx/>
              <a:buNone/>
            </a:pPr>
            <a:r>
              <a:rPr lang="en-US" altLang="en-US" sz="2400" dirty="0"/>
              <a:t>Test 7: Word Attack</a:t>
            </a:r>
          </a:p>
          <a:p>
            <a:pPr eaLnBrk="1" hangingPunct="1">
              <a:lnSpc>
                <a:spcPct val="80000"/>
              </a:lnSpc>
              <a:buFontTx/>
              <a:buNone/>
            </a:pPr>
            <a:r>
              <a:rPr lang="en-US" altLang="en-US" sz="2400" dirty="0"/>
              <a:t>Test 8: Oral Reading</a:t>
            </a:r>
          </a:p>
          <a:p>
            <a:pPr eaLnBrk="1" hangingPunct="1">
              <a:lnSpc>
                <a:spcPct val="80000"/>
              </a:lnSpc>
              <a:buFontTx/>
              <a:buNone/>
            </a:pPr>
            <a:r>
              <a:rPr lang="en-US" altLang="en-US" sz="2400" dirty="0"/>
              <a:t>Test 9: Sentence Reading Fluency</a:t>
            </a:r>
          </a:p>
          <a:p>
            <a:pPr eaLnBrk="1" hangingPunct="1">
              <a:lnSpc>
                <a:spcPct val="80000"/>
              </a:lnSpc>
              <a:buFontTx/>
              <a:buNone/>
            </a:pPr>
            <a:r>
              <a:rPr lang="en-US" altLang="en-US" sz="2400" dirty="0"/>
              <a:t>Test 10: Math Facts Fluency</a:t>
            </a:r>
          </a:p>
          <a:p>
            <a:pPr eaLnBrk="1" hangingPunct="1">
              <a:lnSpc>
                <a:spcPct val="80000"/>
              </a:lnSpc>
              <a:buFontTx/>
              <a:buNone/>
            </a:pPr>
            <a:r>
              <a:rPr lang="en-US" altLang="en-US" sz="2400" dirty="0"/>
              <a:t>Test 11: Sentence Writing Fluency</a:t>
            </a:r>
          </a:p>
          <a:p>
            <a:pPr eaLnBrk="1" hangingPunct="1">
              <a:lnSpc>
                <a:spcPct val="80000"/>
              </a:lnSpc>
              <a:buFontTx/>
              <a:buNone/>
            </a:pPr>
            <a:endParaRPr lang="en-US" altLang="en-US" sz="2800" dirty="0"/>
          </a:p>
        </p:txBody>
      </p:sp>
      <p:sp>
        <p:nvSpPr>
          <p:cNvPr id="10" name="Text Box 4"/>
          <p:cNvSpPr txBox="1">
            <a:spLocks noChangeArrowheads="1"/>
          </p:cNvSpPr>
          <p:nvPr/>
        </p:nvSpPr>
        <p:spPr bwMode="auto">
          <a:xfrm>
            <a:off x="4114800" y="1"/>
            <a:ext cx="5410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Achievement Standard Battery (Tests 1–11)     (Forms A, B, C)</a:t>
            </a:r>
          </a:p>
        </p:txBody>
      </p:sp>
      <p:sp>
        <p:nvSpPr>
          <p:cNvPr id="3" name="Rounded Rectangle 2"/>
          <p:cNvSpPr/>
          <p:nvPr/>
        </p:nvSpPr>
        <p:spPr>
          <a:xfrm>
            <a:off x="2066918" y="1540391"/>
            <a:ext cx="4572000" cy="2286000"/>
          </a:xfrm>
          <a:prstGeom prst="roundRect">
            <a:avLst/>
          </a:prstGeom>
          <a:no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7850369" y="1531551"/>
            <a:ext cx="2514600" cy="2616200"/>
          </a:xfrm>
          <a:prstGeom prst="roundRect">
            <a:avLst/>
          </a:prstGeom>
          <a:no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spcBef>
                <a:spcPts val="600"/>
              </a:spcBef>
            </a:pPr>
            <a:r>
              <a:rPr lang="en-US" altLang="en-US" sz="2000" b="1" dirty="0">
                <a:solidFill>
                  <a:schemeClr val="tx1"/>
                </a:solidFill>
              </a:rPr>
              <a:t>Core Tests  (1–6)</a:t>
            </a:r>
          </a:p>
          <a:p>
            <a:pPr>
              <a:lnSpc>
                <a:spcPct val="80000"/>
              </a:lnSpc>
              <a:spcBef>
                <a:spcPts val="600"/>
              </a:spcBef>
            </a:pPr>
            <a:r>
              <a:rPr lang="en-US" altLang="en-US" sz="2000" dirty="0">
                <a:solidFill>
                  <a:schemeClr val="tx1"/>
                </a:solidFill>
              </a:rPr>
              <a:t>Required for </a:t>
            </a:r>
            <a:br>
              <a:rPr lang="en-US" altLang="en-US" sz="2000" dirty="0">
                <a:solidFill>
                  <a:schemeClr val="tx1"/>
                </a:solidFill>
              </a:rPr>
            </a:br>
            <a:r>
              <a:rPr lang="en-US" altLang="en-US" sz="2000" dirty="0">
                <a:solidFill>
                  <a:schemeClr val="tx1"/>
                </a:solidFill>
              </a:rPr>
              <a:t>intra-ACH variation</a:t>
            </a:r>
          </a:p>
          <a:p>
            <a:pPr>
              <a:lnSpc>
                <a:spcPct val="80000"/>
              </a:lnSpc>
              <a:spcBef>
                <a:spcPct val="50000"/>
              </a:spcBef>
            </a:pPr>
            <a:r>
              <a:rPr lang="en-US" altLang="en-US" sz="2000" b="1" dirty="0">
                <a:solidFill>
                  <a:schemeClr val="tx1"/>
                </a:solidFill>
              </a:rPr>
              <a:t>Creates:</a:t>
            </a:r>
          </a:p>
          <a:p>
            <a:pPr>
              <a:lnSpc>
                <a:spcPct val="30000"/>
              </a:lnSpc>
              <a:spcBef>
                <a:spcPct val="50000"/>
              </a:spcBef>
            </a:pPr>
            <a:r>
              <a:rPr lang="en-US" altLang="en-US" sz="2000" dirty="0">
                <a:solidFill>
                  <a:schemeClr val="tx1"/>
                </a:solidFill>
              </a:rPr>
              <a:t> Brief ACH </a:t>
            </a:r>
          </a:p>
          <a:p>
            <a:pPr>
              <a:lnSpc>
                <a:spcPct val="30000"/>
              </a:lnSpc>
              <a:spcBef>
                <a:spcPct val="50000"/>
              </a:spcBef>
            </a:pPr>
            <a:r>
              <a:rPr lang="en-US" altLang="en-US" sz="2000" dirty="0">
                <a:solidFill>
                  <a:schemeClr val="tx1"/>
                </a:solidFill>
              </a:rPr>
              <a:t> Reading </a:t>
            </a:r>
          </a:p>
          <a:p>
            <a:pPr>
              <a:lnSpc>
                <a:spcPct val="30000"/>
              </a:lnSpc>
              <a:spcBef>
                <a:spcPct val="50000"/>
              </a:spcBef>
            </a:pPr>
            <a:r>
              <a:rPr lang="en-US" altLang="en-US" sz="2000" dirty="0">
                <a:solidFill>
                  <a:schemeClr val="tx1"/>
                </a:solidFill>
              </a:rPr>
              <a:t> Mathematics</a:t>
            </a:r>
          </a:p>
          <a:p>
            <a:pPr>
              <a:lnSpc>
                <a:spcPct val="30000"/>
              </a:lnSpc>
              <a:spcBef>
                <a:spcPct val="50000"/>
              </a:spcBef>
            </a:pPr>
            <a:r>
              <a:rPr lang="en-US" altLang="en-US" sz="2000" dirty="0">
                <a:solidFill>
                  <a:schemeClr val="tx1"/>
                </a:solidFill>
              </a:rPr>
              <a:t> Written Language</a:t>
            </a:r>
          </a:p>
        </p:txBody>
      </p:sp>
      <p:sp>
        <p:nvSpPr>
          <p:cNvPr id="7" name="Left Arrow 6"/>
          <p:cNvSpPr/>
          <p:nvPr/>
        </p:nvSpPr>
        <p:spPr>
          <a:xfrm>
            <a:off x="6638919" y="2470033"/>
            <a:ext cx="1211451" cy="426719"/>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029201" y="4193986"/>
            <a:ext cx="1018537"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42260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1" name="Rectangle 7"/>
          <p:cNvSpPr>
            <a:spLocks noGrp="1" noChangeArrowheads="1"/>
          </p:cNvSpPr>
          <p:nvPr>
            <p:ph type="title"/>
          </p:nvPr>
        </p:nvSpPr>
        <p:spPr>
          <a:xfrm>
            <a:off x="4705350" y="-28575"/>
            <a:ext cx="5867400" cy="933772"/>
          </a:xfrm>
        </p:spPr>
        <p:txBody>
          <a:bodyPr/>
          <a:lstStyle/>
          <a:p>
            <a:pPr algn="l" eaLnBrk="1" hangingPunct="1">
              <a:defRPr/>
            </a:pP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Cognitive Processing Speed (</a:t>
            </a:r>
            <a:r>
              <a:rPr lang="en-US" sz="2800" b="1" i="1" dirty="0" err="1">
                <a:solidFill>
                  <a:srgbClr val="FFCC00"/>
                </a:solidFill>
                <a:effectLst>
                  <a:outerShdw blurRad="38100" dist="38100" dir="2700000" algn="tl">
                    <a:srgbClr val="000000">
                      <a:alpha val="43137"/>
                    </a:srgbClr>
                  </a:outerShdw>
                </a:effectLst>
                <a:latin typeface="Arial" panose="020B0604020202020204" pitchFamily="34" charset="0"/>
              </a:rPr>
              <a:t>Gs</a:t>
            </a:r>
            <a:r>
              <a:rPr lang="en-US" sz="2800" b="1" dirty="0">
                <a:solidFill>
                  <a:srgbClr val="FFCC00"/>
                </a:solidFill>
                <a:effectLst>
                  <a:outerShdw blurRad="38100" dist="38100" dir="2700000" algn="tl">
                    <a:srgbClr val="000000">
                      <a:alpha val="43137"/>
                    </a:srgbClr>
                  </a:outerShdw>
                </a:effectLst>
                <a:latin typeface="Arial" panose="020B0604020202020204" pitchFamily="34" charset="0"/>
              </a:rPr>
              <a:t>)  Cluster Composition</a:t>
            </a:r>
          </a:p>
        </p:txBody>
      </p:sp>
      <p:sp>
        <p:nvSpPr>
          <p:cNvPr id="169986" name="Rectangle 2"/>
          <p:cNvSpPr>
            <a:spLocks noGrp="1" noChangeArrowheads="1"/>
          </p:cNvSpPr>
          <p:nvPr>
            <p:ph sz="quarter" idx="1"/>
          </p:nvPr>
        </p:nvSpPr>
        <p:spPr>
          <a:xfrm>
            <a:off x="2346298" y="1909478"/>
            <a:ext cx="5654702" cy="1295400"/>
          </a:xfrm>
        </p:spPr>
        <p:txBody>
          <a:bodyPr/>
          <a:lstStyle/>
          <a:p>
            <a:pPr eaLnBrk="1" hangingPunct="1">
              <a:lnSpc>
                <a:spcPct val="90000"/>
              </a:lnSpc>
              <a:buFontTx/>
              <a:buNone/>
            </a:pPr>
            <a:r>
              <a:rPr lang="en-US" altLang="en-US" sz="2600" dirty="0"/>
              <a:t>Test 4: Letter-Pattern Matching</a:t>
            </a:r>
          </a:p>
          <a:p>
            <a:pPr eaLnBrk="1" hangingPunct="1">
              <a:lnSpc>
                <a:spcPct val="90000"/>
              </a:lnSpc>
              <a:buFontTx/>
              <a:buNone/>
            </a:pPr>
            <a:r>
              <a:rPr lang="en-US" altLang="en-US" sz="2600" dirty="0"/>
              <a:t>Test 17: Pair Cancellation</a:t>
            </a:r>
          </a:p>
        </p:txBody>
      </p:sp>
      <p:sp>
        <p:nvSpPr>
          <p:cNvPr id="169987" name="Text Box 4"/>
          <p:cNvSpPr txBox="1">
            <a:spLocks noChangeArrowheads="1"/>
          </p:cNvSpPr>
          <p:nvPr/>
        </p:nvSpPr>
        <p:spPr bwMode="auto">
          <a:xfrm>
            <a:off x="2041498" y="1223679"/>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dirty="0">
                <a:latin typeface="+mn-lt"/>
              </a:rPr>
              <a:t>WJ IV </a:t>
            </a:r>
            <a:r>
              <a:rPr lang="en-US" altLang="en-US" sz="2800" i="1" dirty="0" err="1">
                <a:latin typeface="+mn-lt"/>
              </a:rPr>
              <a:t>Gs</a:t>
            </a:r>
            <a:r>
              <a:rPr lang="en-US" altLang="en-US" sz="2800" dirty="0">
                <a:latin typeface="+mn-lt"/>
              </a:rPr>
              <a:t> Cluster </a:t>
            </a:r>
          </a:p>
        </p:txBody>
      </p:sp>
      <p:sp>
        <p:nvSpPr>
          <p:cNvPr id="169988" name="Text Box 5"/>
          <p:cNvSpPr txBox="1">
            <a:spLocks noChangeArrowheads="1"/>
          </p:cNvSpPr>
          <p:nvPr/>
        </p:nvSpPr>
        <p:spPr bwMode="auto">
          <a:xfrm>
            <a:off x="2041498" y="3357279"/>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latin typeface="+mn-lt"/>
              </a:rPr>
              <a:t>WJ III </a:t>
            </a:r>
            <a:r>
              <a:rPr lang="en-US" altLang="en-US" sz="2800" i="1">
                <a:latin typeface="+mn-lt"/>
              </a:rPr>
              <a:t>Gs </a:t>
            </a:r>
            <a:r>
              <a:rPr lang="en-US" altLang="en-US" sz="2800">
                <a:latin typeface="+mn-lt"/>
              </a:rPr>
              <a:t>Cluster </a:t>
            </a:r>
          </a:p>
        </p:txBody>
      </p:sp>
      <p:sp>
        <p:nvSpPr>
          <p:cNvPr id="169989" name="Line 6"/>
          <p:cNvSpPr>
            <a:spLocks noChangeShapeType="1"/>
          </p:cNvSpPr>
          <p:nvPr/>
        </p:nvSpPr>
        <p:spPr bwMode="auto">
          <a:xfrm>
            <a:off x="2041498" y="3128678"/>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Rectangle 8"/>
          <p:cNvSpPr>
            <a:spLocks noChangeArrowheads="1"/>
          </p:cNvSpPr>
          <p:nvPr/>
        </p:nvSpPr>
        <p:spPr bwMode="auto">
          <a:xfrm>
            <a:off x="2270098" y="4043078"/>
            <a:ext cx="695010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buFontTx/>
              <a:buNone/>
            </a:pPr>
            <a:r>
              <a:rPr lang="en-US" altLang="en-US" sz="2600" dirty="0">
                <a:latin typeface="+mn-lt"/>
              </a:rPr>
              <a:t>Test 6: Visual Matching </a:t>
            </a:r>
            <a:r>
              <a:rPr lang="en-US" altLang="en-US" sz="2200" i="1" dirty="0">
                <a:latin typeface="+mn-lt"/>
              </a:rPr>
              <a:t>(Number-Pattern Matching)  </a:t>
            </a:r>
          </a:p>
          <a:p>
            <a:pPr eaLnBrk="1" hangingPunct="1">
              <a:lnSpc>
                <a:spcPct val="90000"/>
              </a:lnSpc>
              <a:buFontTx/>
              <a:buNone/>
            </a:pPr>
            <a:r>
              <a:rPr lang="en-US" altLang="en-US" sz="2600" dirty="0">
                <a:latin typeface="+mn-lt"/>
              </a:rPr>
              <a:t>Test 16: Decision Speed </a:t>
            </a:r>
            <a:r>
              <a:rPr lang="en-US" altLang="en-US" sz="2200" i="1" dirty="0">
                <a:latin typeface="+mn-lt"/>
              </a:rPr>
              <a:t>(dropped)</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70868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952625" y="1095376"/>
            <a:ext cx="7543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latin typeface="+mn-lt"/>
              </a:rPr>
              <a:t>Includes 8 tests measuring various aspects of reading</a:t>
            </a:r>
          </a:p>
          <a:p>
            <a:pPr lvl="1" eaLnBrk="1" hangingPunct="1">
              <a:lnSpc>
                <a:spcPct val="90000"/>
              </a:lnSpc>
              <a:buFont typeface="Symbol" panose="05050102010706020507" pitchFamily="18" charset="2"/>
              <a:buChar char="-"/>
            </a:pPr>
            <a:r>
              <a:rPr lang="en-US" altLang="en-US" sz="2600" dirty="0">
                <a:latin typeface="+mn-lt"/>
              </a:rPr>
              <a:t>Test 1: Letter-Word Identification</a:t>
            </a:r>
          </a:p>
          <a:p>
            <a:pPr lvl="1" eaLnBrk="1" hangingPunct="1">
              <a:lnSpc>
                <a:spcPct val="90000"/>
              </a:lnSpc>
              <a:buFont typeface="Symbol" panose="05050102010706020507" pitchFamily="18" charset="2"/>
              <a:buChar char="-"/>
            </a:pPr>
            <a:r>
              <a:rPr lang="en-US" altLang="en-US" sz="2600" dirty="0">
                <a:latin typeface="+mn-lt"/>
              </a:rPr>
              <a:t>Test 4: Passage Comprehension</a:t>
            </a:r>
          </a:p>
          <a:p>
            <a:pPr lvl="1" eaLnBrk="1" hangingPunct="1">
              <a:lnSpc>
                <a:spcPct val="90000"/>
              </a:lnSpc>
              <a:buFont typeface="Symbol" panose="05050102010706020507" pitchFamily="18" charset="2"/>
              <a:buChar char="-"/>
            </a:pPr>
            <a:r>
              <a:rPr lang="en-US" altLang="en-US" sz="2600" dirty="0">
                <a:latin typeface="+mn-lt"/>
              </a:rPr>
              <a:t>Test 7: Word Attack</a:t>
            </a:r>
          </a:p>
          <a:p>
            <a:pPr lvl="1" eaLnBrk="1" hangingPunct="1">
              <a:lnSpc>
                <a:spcPct val="90000"/>
              </a:lnSpc>
              <a:buFont typeface="Symbol" panose="05050102010706020507" pitchFamily="18" charset="2"/>
              <a:buChar char="-"/>
            </a:pPr>
            <a:r>
              <a:rPr lang="en-US" altLang="en-US" sz="2600" dirty="0">
                <a:latin typeface="+mn-lt"/>
              </a:rPr>
              <a:t>Test 8: Oral Reading</a:t>
            </a:r>
          </a:p>
          <a:p>
            <a:pPr lvl="1" eaLnBrk="1" hangingPunct="1">
              <a:lnSpc>
                <a:spcPct val="90000"/>
              </a:lnSpc>
              <a:buFont typeface="Symbol" panose="05050102010706020507" pitchFamily="18" charset="2"/>
              <a:buChar char="-"/>
            </a:pPr>
            <a:r>
              <a:rPr lang="en-US" altLang="en-US" sz="2600" dirty="0">
                <a:latin typeface="+mn-lt"/>
              </a:rPr>
              <a:t>Test 9: Sentence Reading Fluency</a:t>
            </a:r>
          </a:p>
          <a:p>
            <a:pPr lvl="1" eaLnBrk="1" hangingPunct="1">
              <a:lnSpc>
                <a:spcPct val="90000"/>
              </a:lnSpc>
              <a:buFont typeface="Symbol" panose="05050102010706020507" pitchFamily="18" charset="2"/>
              <a:buChar char="-"/>
            </a:pPr>
            <a:r>
              <a:rPr lang="en-US" altLang="en-US" sz="2600" dirty="0">
                <a:latin typeface="+mn-lt"/>
              </a:rPr>
              <a:t>Test 12: Reading Recall</a:t>
            </a:r>
          </a:p>
          <a:p>
            <a:pPr lvl="1" eaLnBrk="1" hangingPunct="1">
              <a:lnSpc>
                <a:spcPct val="90000"/>
              </a:lnSpc>
              <a:buFont typeface="Symbol" panose="05050102010706020507" pitchFamily="18" charset="2"/>
              <a:buChar char="-"/>
            </a:pPr>
            <a:r>
              <a:rPr lang="en-US" altLang="en-US" sz="2600" dirty="0">
                <a:latin typeface="+mn-lt"/>
              </a:rPr>
              <a:t>Test 15: Word Reading Fluency</a:t>
            </a:r>
          </a:p>
          <a:p>
            <a:pPr lvl="1" eaLnBrk="1" hangingPunct="1">
              <a:lnSpc>
                <a:spcPct val="90000"/>
              </a:lnSpc>
              <a:buFont typeface="Symbol" panose="05050102010706020507" pitchFamily="18" charset="2"/>
              <a:buChar char="-"/>
            </a:pPr>
            <a:r>
              <a:rPr lang="en-US" altLang="en-US" sz="2600" dirty="0">
                <a:latin typeface="+mn-lt"/>
              </a:rPr>
              <a:t>Test 17: Reading Vocabulary</a:t>
            </a:r>
          </a:p>
        </p:txBody>
      </p:sp>
      <p:sp>
        <p:nvSpPr>
          <p:cNvPr id="22532" name="Text Box 4"/>
          <p:cNvSpPr txBox="1">
            <a:spLocks noChangeArrowheads="1"/>
          </p:cNvSpPr>
          <p:nvPr/>
        </p:nvSpPr>
        <p:spPr bwMode="auto">
          <a:xfrm>
            <a:off x="4686300" y="238125"/>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Reading</a:t>
            </a:r>
          </a:p>
        </p:txBody>
      </p:sp>
      <p:sp>
        <p:nvSpPr>
          <p:cNvPr id="10" name="Oval 9"/>
          <p:cNvSpPr/>
          <p:nvPr/>
        </p:nvSpPr>
        <p:spPr>
          <a:xfrm>
            <a:off x="5871831" y="3276601"/>
            <a:ext cx="973814" cy="333375"/>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11" name="Oval 10"/>
          <p:cNvSpPr/>
          <p:nvPr/>
        </p:nvSpPr>
        <p:spPr>
          <a:xfrm>
            <a:off x="6301072" y="4112091"/>
            <a:ext cx="961457"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12" name="Oval 11"/>
          <p:cNvSpPr/>
          <p:nvPr/>
        </p:nvSpPr>
        <p:spPr>
          <a:xfrm>
            <a:off x="7391400" y="4572000"/>
            <a:ext cx="914400"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29089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981200" y="1085850"/>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latin typeface="+mn-lt"/>
              </a:rPr>
              <a:t>Provides 7 clusters for a comprehensive evaluation of reading performance</a:t>
            </a:r>
          </a:p>
          <a:p>
            <a:pPr lvl="1" eaLnBrk="1" hangingPunct="1">
              <a:lnSpc>
                <a:spcPct val="90000"/>
              </a:lnSpc>
              <a:buFont typeface="Symbol" panose="05050102010706020507" pitchFamily="18" charset="2"/>
              <a:buChar char="-"/>
            </a:pPr>
            <a:r>
              <a:rPr lang="en-US" altLang="en-US" sz="2600" dirty="0">
                <a:latin typeface="+mn-lt"/>
              </a:rPr>
              <a:t>Reading</a:t>
            </a:r>
          </a:p>
          <a:p>
            <a:pPr lvl="1" eaLnBrk="1" hangingPunct="1">
              <a:lnSpc>
                <a:spcPct val="90000"/>
              </a:lnSpc>
              <a:buFont typeface="Symbol" panose="05050102010706020507" pitchFamily="18" charset="2"/>
              <a:buChar char="-"/>
            </a:pPr>
            <a:r>
              <a:rPr lang="en-US" altLang="en-US" sz="2600" dirty="0">
                <a:latin typeface="+mn-lt"/>
              </a:rPr>
              <a:t>Broad Reading</a:t>
            </a:r>
          </a:p>
          <a:p>
            <a:pPr lvl="1" eaLnBrk="1" hangingPunct="1">
              <a:lnSpc>
                <a:spcPct val="90000"/>
              </a:lnSpc>
              <a:buFont typeface="Symbol" panose="05050102010706020507" pitchFamily="18" charset="2"/>
              <a:buChar char="-"/>
            </a:pPr>
            <a:r>
              <a:rPr lang="en-US" altLang="en-US" sz="2600" dirty="0">
                <a:latin typeface="+mn-lt"/>
              </a:rPr>
              <a:t>Basic Reading Skills</a:t>
            </a:r>
          </a:p>
          <a:p>
            <a:pPr lvl="1" eaLnBrk="1" hangingPunct="1">
              <a:lnSpc>
                <a:spcPct val="90000"/>
              </a:lnSpc>
              <a:buFont typeface="Symbol" panose="05050102010706020507" pitchFamily="18" charset="2"/>
              <a:buChar char="-"/>
            </a:pPr>
            <a:r>
              <a:rPr lang="en-US" altLang="en-US" sz="2600" dirty="0">
                <a:latin typeface="+mn-lt"/>
              </a:rPr>
              <a:t>Reading Comprehension </a:t>
            </a:r>
            <a:r>
              <a:rPr lang="en-US" altLang="en-US" sz="2200" i="1" dirty="0">
                <a:latin typeface="+mn-lt"/>
              </a:rPr>
              <a:t>(and Extended)</a:t>
            </a:r>
          </a:p>
          <a:p>
            <a:pPr lvl="1" eaLnBrk="1" hangingPunct="1">
              <a:lnSpc>
                <a:spcPct val="90000"/>
              </a:lnSpc>
              <a:buFont typeface="Symbol" panose="05050102010706020507" pitchFamily="18" charset="2"/>
              <a:buChar char="-"/>
            </a:pPr>
            <a:r>
              <a:rPr lang="en-US" altLang="en-US" sz="2600" dirty="0">
                <a:latin typeface="+mn-lt"/>
              </a:rPr>
              <a:t>Reading Fluency</a:t>
            </a:r>
          </a:p>
          <a:p>
            <a:pPr lvl="1" eaLnBrk="1" hangingPunct="1">
              <a:lnSpc>
                <a:spcPct val="90000"/>
              </a:lnSpc>
              <a:buFont typeface="Symbol" panose="05050102010706020507" pitchFamily="18" charset="2"/>
              <a:buChar char="-"/>
            </a:pPr>
            <a:r>
              <a:rPr lang="en-US" altLang="en-US" sz="2600" dirty="0">
                <a:latin typeface="+mn-lt"/>
              </a:rPr>
              <a:t>Reading Rate</a:t>
            </a:r>
          </a:p>
        </p:txBody>
      </p:sp>
      <p:sp>
        <p:nvSpPr>
          <p:cNvPr id="11" name="Oval 10"/>
          <p:cNvSpPr/>
          <p:nvPr/>
        </p:nvSpPr>
        <p:spPr>
          <a:xfrm>
            <a:off x="8458200" y="3276600"/>
            <a:ext cx="990600"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12" name="Oval 11"/>
          <p:cNvSpPr/>
          <p:nvPr/>
        </p:nvSpPr>
        <p:spPr>
          <a:xfrm>
            <a:off x="5334000" y="3733800"/>
            <a:ext cx="990600"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13" name="Oval 12"/>
          <p:cNvSpPr/>
          <p:nvPr/>
        </p:nvSpPr>
        <p:spPr>
          <a:xfrm>
            <a:off x="4800600" y="4229755"/>
            <a:ext cx="906006"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21" name="Text Box 4"/>
          <p:cNvSpPr txBox="1">
            <a:spLocks noChangeArrowheads="1"/>
          </p:cNvSpPr>
          <p:nvPr/>
        </p:nvSpPr>
        <p:spPr bwMode="auto">
          <a:xfrm>
            <a:off x="4686300" y="238125"/>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Reading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38987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4705350" y="238780"/>
            <a:ext cx="388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8: Oral Reading</a:t>
            </a:r>
          </a:p>
        </p:txBody>
      </p:sp>
      <p:sp>
        <p:nvSpPr>
          <p:cNvPr id="38917" name="Rectangle 7"/>
          <p:cNvSpPr>
            <a:spLocks noChangeArrowheads="1"/>
          </p:cNvSpPr>
          <p:nvPr/>
        </p:nvSpPr>
        <p:spPr bwMode="auto">
          <a:xfrm>
            <a:off x="1962150" y="1095376"/>
            <a:ext cx="82296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latin typeface="+mn-lt"/>
              </a:rPr>
              <a:t>A measure of oral reading skill that contributes to the Reading Fluency cluster</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Select starting point based on examinee’s estimated achievement level.</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Ceiling: Determined by cutoffs</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Scoring 2, 1, or 0</a:t>
            </a:r>
          </a:p>
          <a:p>
            <a:pPr lvl="1" eaLnBrk="1" hangingPunct="1"/>
            <a:r>
              <a:rPr lang="en-US" altLang="en-US" sz="2600" dirty="0">
                <a:latin typeface="+mn-lt"/>
              </a:rPr>
              <a:t>2 if sentence is read with no errors</a:t>
            </a:r>
          </a:p>
          <a:p>
            <a:pPr lvl="1" eaLnBrk="1" hangingPunct="1"/>
            <a:r>
              <a:rPr lang="en-US" altLang="en-US" sz="2600" dirty="0">
                <a:latin typeface="+mn-lt"/>
              </a:rPr>
              <a:t>1 if sentence is read with one error</a:t>
            </a:r>
          </a:p>
          <a:p>
            <a:pPr lvl="1" eaLnBrk="1" hangingPunct="1"/>
            <a:r>
              <a:rPr lang="en-US" altLang="en-US" sz="2600" dirty="0">
                <a:latin typeface="+mn-lt"/>
              </a:rPr>
              <a:t>0 if sentence is read with two or more errors</a:t>
            </a:r>
          </a:p>
        </p:txBody>
      </p:sp>
      <p:sp>
        <p:nvSpPr>
          <p:cNvPr id="10" name="Oval 9"/>
          <p:cNvSpPr/>
          <p:nvPr/>
        </p:nvSpPr>
        <p:spPr>
          <a:xfrm>
            <a:off x="3960138" y="328940"/>
            <a:ext cx="840462"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731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8"/>
          <p:cNvPicPr>
            <a:picLocks noChangeAspect="1" noChangeArrowheads="1"/>
          </p:cNvPicPr>
          <p:nvPr/>
        </p:nvPicPr>
        <p:blipFill>
          <a:blip r:embed="rId2">
            <a:extLst>
              <a:ext uri="{28A0092B-C50C-407E-A947-70E740481C1C}">
                <a14:useLocalDpi xmlns:a14="http://schemas.microsoft.com/office/drawing/2010/main" val="0"/>
              </a:ext>
            </a:extLst>
          </a:blip>
          <a:srcRect l="6140" t="15782"/>
          <a:stretch>
            <a:fillRect/>
          </a:stretch>
        </p:blipFill>
        <p:spPr bwMode="auto">
          <a:xfrm>
            <a:off x="2133600" y="1766456"/>
            <a:ext cx="8035636" cy="280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10"/>
          <p:cNvSpPr txBox="1">
            <a:spLocks noChangeArrowheads="1"/>
          </p:cNvSpPr>
          <p:nvPr/>
        </p:nvSpPr>
        <p:spPr bwMode="auto">
          <a:xfrm>
            <a:off x="2047875" y="10668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dirty="0"/>
              <a:t>Types of reading errors that may occur:</a:t>
            </a:r>
          </a:p>
        </p:txBody>
      </p:sp>
      <p:sp>
        <p:nvSpPr>
          <p:cNvPr id="10" name="Rounded Rectangle 9"/>
          <p:cNvSpPr/>
          <p:nvPr/>
        </p:nvSpPr>
        <p:spPr>
          <a:xfrm>
            <a:off x="2425998" y="4948596"/>
            <a:ext cx="7315200" cy="537805"/>
          </a:xfrm>
          <a:prstGeom prst="roundRect">
            <a:avLst/>
          </a:prstGeom>
          <a:no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400" dirty="0">
                <a:solidFill>
                  <a:schemeClr val="tx1"/>
                </a:solidFill>
              </a:rPr>
              <a:t>Self-corrections within 3 seconds do not count as errors.</a:t>
            </a:r>
          </a:p>
        </p:txBody>
      </p:sp>
      <p:sp>
        <p:nvSpPr>
          <p:cNvPr id="6" name="Text Box 3"/>
          <p:cNvSpPr txBox="1">
            <a:spLocks noChangeArrowheads="1"/>
          </p:cNvSpPr>
          <p:nvPr/>
        </p:nvSpPr>
        <p:spPr bwMode="auto">
          <a:xfrm>
            <a:off x="4705350" y="238780"/>
            <a:ext cx="388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8: Oral Reading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5052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71576"/>
            <a:ext cx="9144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11"/>
          <p:cNvPicPr>
            <a:picLocks noChangeAspect="1" noChangeArrowheads="1"/>
          </p:cNvPicPr>
          <p:nvPr/>
        </p:nvPicPr>
        <p:blipFill>
          <a:blip r:embed="rId3">
            <a:extLst>
              <a:ext uri="{28A0092B-C50C-407E-A947-70E740481C1C}">
                <a14:useLocalDpi xmlns:a14="http://schemas.microsoft.com/office/drawing/2010/main" val="0"/>
              </a:ext>
            </a:extLst>
          </a:blip>
          <a:srcRect l="13763"/>
          <a:stretch>
            <a:fillRect/>
          </a:stretch>
        </p:blipFill>
        <p:spPr bwMode="auto">
          <a:xfrm>
            <a:off x="6858000" y="2667001"/>
            <a:ext cx="2357438" cy="3235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Rounded Rectangle 9"/>
          <p:cNvSpPr/>
          <p:nvPr/>
        </p:nvSpPr>
        <p:spPr>
          <a:xfrm>
            <a:off x="2057401" y="3208972"/>
            <a:ext cx="4339987" cy="2151380"/>
          </a:xfrm>
          <a:prstGeom prst="roundRect">
            <a:avLst/>
          </a:prstGeom>
          <a:no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en-US" sz="2800" dirty="0">
                <a:solidFill>
                  <a:schemeClr val="tx1"/>
                </a:solidFill>
              </a:rPr>
              <a:t>Mark each error on the Test Record with a slash (/) at the point in the sentence the error occurs.</a:t>
            </a:r>
            <a:endParaRPr lang="en-US" sz="2800" dirty="0">
              <a:solidFill>
                <a:schemeClr val="tx1"/>
              </a:solidFill>
              <a:cs typeface="Arial" charset="0"/>
            </a:endParaRPr>
          </a:p>
        </p:txBody>
      </p:sp>
      <p:sp>
        <p:nvSpPr>
          <p:cNvPr id="6" name="Text Box 3"/>
          <p:cNvSpPr txBox="1">
            <a:spLocks noChangeArrowheads="1"/>
          </p:cNvSpPr>
          <p:nvPr/>
        </p:nvSpPr>
        <p:spPr bwMode="auto">
          <a:xfrm>
            <a:off x="4705350" y="238780"/>
            <a:ext cx="388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8: Oral Reading</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18846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534" y="1359750"/>
            <a:ext cx="8859467"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2" name="Line 8"/>
          <p:cNvSpPr>
            <a:spLocks noChangeShapeType="1"/>
          </p:cNvSpPr>
          <p:nvPr/>
        </p:nvSpPr>
        <p:spPr bwMode="auto">
          <a:xfrm flipV="1">
            <a:off x="3124200" y="2819400"/>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Line 11"/>
          <p:cNvSpPr>
            <a:spLocks noChangeShapeType="1"/>
          </p:cNvSpPr>
          <p:nvPr/>
        </p:nvSpPr>
        <p:spPr bwMode="auto">
          <a:xfrm flipV="1">
            <a:off x="2590800" y="3581400"/>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Line 12"/>
          <p:cNvSpPr>
            <a:spLocks noChangeShapeType="1"/>
          </p:cNvSpPr>
          <p:nvPr/>
        </p:nvSpPr>
        <p:spPr bwMode="auto">
          <a:xfrm flipV="1">
            <a:off x="2895600" y="4038600"/>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5" name="Line 13"/>
          <p:cNvSpPr>
            <a:spLocks noChangeShapeType="1"/>
          </p:cNvSpPr>
          <p:nvPr/>
        </p:nvSpPr>
        <p:spPr bwMode="auto">
          <a:xfrm flipV="1">
            <a:off x="3581400" y="4038600"/>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6" name="Line 14"/>
          <p:cNvSpPr>
            <a:spLocks noChangeShapeType="1"/>
          </p:cNvSpPr>
          <p:nvPr/>
        </p:nvSpPr>
        <p:spPr bwMode="auto">
          <a:xfrm flipV="1">
            <a:off x="3657600" y="4419600"/>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7" name="Text Box 15"/>
          <p:cNvSpPr txBox="1">
            <a:spLocks noChangeArrowheads="1"/>
          </p:cNvSpPr>
          <p:nvPr/>
        </p:nvSpPr>
        <p:spPr bwMode="auto">
          <a:xfrm>
            <a:off x="4419600" y="2743201"/>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dirty="0"/>
              <a:t>a boat</a:t>
            </a:r>
          </a:p>
        </p:txBody>
      </p:sp>
      <p:sp>
        <p:nvSpPr>
          <p:cNvPr id="42000" name="Text Box 17"/>
          <p:cNvSpPr txBox="1">
            <a:spLocks noChangeArrowheads="1"/>
          </p:cNvSpPr>
          <p:nvPr/>
        </p:nvSpPr>
        <p:spPr bwMode="auto">
          <a:xfrm>
            <a:off x="4191000" y="3529054"/>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dirty="0"/>
              <a:t>There</a:t>
            </a:r>
          </a:p>
        </p:txBody>
      </p:sp>
      <p:sp>
        <p:nvSpPr>
          <p:cNvPr id="42001" name="Text Box 18"/>
          <p:cNvSpPr txBox="1">
            <a:spLocks noChangeArrowheads="1"/>
          </p:cNvSpPr>
          <p:nvPr/>
        </p:nvSpPr>
        <p:spPr bwMode="auto">
          <a:xfrm>
            <a:off x="4419600" y="3886201"/>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dirty="0"/>
              <a:t> honey</a:t>
            </a:r>
          </a:p>
        </p:txBody>
      </p:sp>
      <p:sp>
        <p:nvSpPr>
          <p:cNvPr id="42008" name="Text Box 25"/>
          <p:cNvSpPr txBox="1">
            <a:spLocks noChangeArrowheads="1"/>
          </p:cNvSpPr>
          <p:nvPr/>
        </p:nvSpPr>
        <p:spPr bwMode="auto">
          <a:xfrm>
            <a:off x="7467600" y="4724400"/>
            <a:ext cx="304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110000"/>
              </a:lnSpc>
              <a:spcBef>
                <a:spcPct val="50000"/>
              </a:spcBef>
              <a:buFontTx/>
              <a:buNone/>
            </a:pPr>
            <a:r>
              <a:rPr lang="en-US" altLang="en-US" sz="2000" dirty="0">
                <a:latin typeface="+mn-lt"/>
              </a:rPr>
              <a:t>2</a:t>
            </a:r>
          </a:p>
        </p:txBody>
      </p:sp>
      <p:sp>
        <p:nvSpPr>
          <p:cNvPr id="42009" name="Text Box 26"/>
          <p:cNvSpPr txBox="1">
            <a:spLocks noChangeArrowheads="1"/>
          </p:cNvSpPr>
          <p:nvPr/>
        </p:nvSpPr>
        <p:spPr bwMode="auto">
          <a:xfrm>
            <a:off x="2133600" y="2727326"/>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a:t>1</a:t>
            </a:r>
          </a:p>
        </p:txBody>
      </p:sp>
      <p:sp>
        <p:nvSpPr>
          <p:cNvPr id="42010" name="Text Box 27"/>
          <p:cNvSpPr txBox="1">
            <a:spLocks noChangeArrowheads="1"/>
          </p:cNvSpPr>
          <p:nvPr/>
        </p:nvSpPr>
        <p:spPr bwMode="auto">
          <a:xfrm>
            <a:off x="2133600" y="312420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a:t>2</a:t>
            </a:r>
          </a:p>
        </p:txBody>
      </p:sp>
      <p:sp>
        <p:nvSpPr>
          <p:cNvPr id="42011" name="Text Box 28"/>
          <p:cNvSpPr txBox="1">
            <a:spLocks noChangeArrowheads="1"/>
          </p:cNvSpPr>
          <p:nvPr/>
        </p:nvSpPr>
        <p:spPr bwMode="auto">
          <a:xfrm>
            <a:off x="2133600" y="350520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a:t>1</a:t>
            </a:r>
          </a:p>
        </p:txBody>
      </p:sp>
      <p:sp>
        <p:nvSpPr>
          <p:cNvPr id="42012" name="Text Box 29"/>
          <p:cNvSpPr txBox="1">
            <a:spLocks noChangeArrowheads="1"/>
          </p:cNvSpPr>
          <p:nvPr/>
        </p:nvSpPr>
        <p:spPr bwMode="auto">
          <a:xfrm>
            <a:off x="2133600" y="388620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a:t>0</a:t>
            </a:r>
          </a:p>
        </p:txBody>
      </p:sp>
      <p:sp>
        <p:nvSpPr>
          <p:cNvPr id="42013" name="Text Box 30"/>
          <p:cNvSpPr txBox="1">
            <a:spLocks noChangeArrowheads="1"/>
          </p:cNvSpPr>
          <p:nvPr/>
        </p:nvSpPr>
        <p:spPr bwMode="auto">
          <a:xfrm>
            <a:off x="2133600" y="4267201"/>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dirty="0"/>
              <a:t>1</a:t>
            </a:r>
          </a:p>
        </p:txBody>
      </p:sp>
      <p:sp>
        <p:nvSpPr>
          <p:cNvPr id="42014" name="Text Box 31"/>
          <p:cNvSpPr txBox="1">
            <a:spLocks noChangeArrowheads="1"/>
          </p:cNvSpPr>
          <p:nvPr/>
        </p:nvSpPr>
        <p:spPr bwMode="auto">
          <a:xfrm>
            <a:off x="2514600" y="474030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dirty="0"/>
              <a:t>5</a:t>
            </a:r>
          </a:p>
        </p:txBody>
      </p:sp>
      <p:sp>
        <p:nvSpPr>
          <p:cNvPr id="31" name="Text Box 3"/>
          <p:cNvSpPr txBox="1">
            <a:spLocks noChangeArrowheads="1"/>
          </p:cNvSpPr>
          <p:nvPr/>
        </p:nvSpPr>
        <p:spPr bwMode="auto">
          <a:xfrm>
            <a:off x="4705350" y="238780"/>
            <a:ext cx="388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8: Oral Reading</a:t>
            </a:r>
          </a:p>
        </p:txBody>
      </p:sp>
      <p:sp>
        <p:nvSpPr>
          <p:cNvPr id="2" name="TextBox 1"/>
          <p:cNvSpPr txBox="1"/>
          <p:nvPr/>
        </p:nvSpPr>
        <p:spPr>
          <a:xfrm>
            <a:off x="7467600" y="2734396"/>
            <a:ext cx="304800" cy="400110"/>
          </a:xfrm>
          <a:prstGeom prst="rect">
            <a:avLst/>
          </a:prstGeom>
          <a:noFill/>
        </p:spPr>
        <p:txBody>
          <a:bodyPr wrap="square" rtlCol="0">
            <a:spAutoFit/>
          </a:bodyPr>
          <a:lstStyle/>
          <a:p>
            <a:r>
              <a:rPr lang="en-US" sz="2000" dirty="0"/>
              <a:t>1</a:t>
            </a:r>
          </a:p>
        </p:txBody>
      </p:sp>
      <p:sp>
        <p:nvSpPr>
          <p:cNvPr id="28" name="TextBox 27"/>
          <p:cNvSpPr txBox="1"/>
          <p:nvPr/>
        </p:nvSpPr>
        <p:spPr>
          <a:xfrm>
            <a:off x="7467600" y="3470238"/>
            <a:ext cx="304800" cy="400110"/>
          </a:xfrm>
          <a:prstGeom prst="rect">
            <a:avLst/>
          </a:prstGeom>
          <a:noFill/>
        </p:spPr>
        <p:txBody>
          <a:bodyPr wrap="square" rtlCol="0">
            <a:spAutoFit/>
          </a:bodyPr>
          <a:lstStyle/>
          <a:p>
            <a:r>
              <a:rPr lang="en-US" sz="2000" dirty="0"/>
              <a:t>1</a:t>
            </a:r>
          </a:p>
        </p:txBody>
      </p:sp>
      <p:sp>
        <p:nvSpPr>
          <p:cNvPr id="29" name="TextBox 28"/>
          <p:cNvSpPr txBox="1"/>
          <p:nvPr/>
        </p:nvSpPr>
        <p:spPr>
          <a:xfrm>
            <a:off x="7848600" y="3943290"/>
            <a:ext cx="304800" cy="400110"/>
          </a:xfrm>
          <a:prstGeom prst="rect">
            <a:avLst/>
          </a:prstGeom>
          <a:noFill/>
        </p:spPr>
        <p:txBody>
          <a:bodyPr wrap="square" rtlCol="0">
            <a:spAutoFit/>
          </a:bodyPr>
          <a:lstStyle/>
          <a:p>
            <a:r>
              <a:rPr lang="en-US" sz="2000" dirty="0"/>
              <a:t>1</a:t>
            </a:r>
          </a:p>
        </p:txBody>
      </p:sp>
      <p:sp>
        <p:nvSpPr>
          <p:cNvPr id="30" name="TextBox 29"/>
          <p:cNvSpPr txBox="1"/>
          <p:nvPr/>
        </p:nvSpPr>
        <p:spPr>
          <a:xfrm>
            <a:off x="8610600" y="3943290"/>
            <a:ext cx="304800" cy="400110"/>
          </a:xfrm>
          <a:prstGeom prst="rect">
            <a:avLst/>
          </a:prstGeom>
          <a:noFill/>
        </p:spPr>
        <p:txBody>
          <a:bodyPr wrap="square" rtlCol="0">
            <a:spAutoFit/>
          </a:bodyPr>
          <a:lstStyle/>
          <a:p>
            <a:r>
              <a:rPr lang="en-US" sz="2000" dirty="0"/>
              <a:t>1</a:t>
            </a:r>
          </a:p>
        </p:txBody>
      </p:sp>
      <p:sp>
        <p:nvSpPr>
          <p:cNvPr id="32" name="TextBox 31"/>
          <p:cNvSpPr txBox="1"/>
          <p:nvPr/>
        </p:nvSpPr>
        <p:spPr>
          <a:xfrm>
            <a:off x="9067800" y="4324290"/>
            <a:ext cx="304800" cy="400110"/>
          </a:xfrm>
          <a:prstGeom prst="rect">
            <a:avLst/>
          </a:prstGeom>
          <a:noFill/>
        </p:spPr>
        <p:txBody>
          <a:bodyPr wrap="square" rtlCol="0">
            <a:spAutoFit/>
          </a:bodyPr>
          <a:lstStyle/>
          <a:p>
            <a:r>
              <a:rPr lang="en-US" sz="2000" dirty="0"/>
              <a:t>1</a:t>
            </a:r>
          </a:p>
        </p:txBody>
      </p:sp>
      <p:sp>
        <p:nvSpPr>
          <p:cNvPr id="33" name="TextBox 32"/>
          <p:cNvSpPr txBox="1"/>
          <p:nvPr/>
        </p:nvSpPr>
        <p:spPr>
          <a:xfrm>
            <a:off x="7858836" y="4724400"/>
            <a:ext cx="304800" cy="400110"/>
          </a:xfrm>
          <a:prstGeom prst="rect">
            <a:avLst/>
          </a:prstGeom>
          <a:noFill/>
        </p:spPr>
        <p:txBody>
          <a:bodyPr wrap="square" rtlCol="0">
            <a:spAutoFit/>
          </a:bodyPr>
          <a:lstStyle/>
          <a:p>
            <a:r>
              <a:rPr lang="en-US" sz="2000" dirty="0"/>
              <a:t>1</a:t>
            </a:r>
          </a:p>
        </p:txBody>
      </p:sp>
      <p:sp>
        <p:nvSpPr>
          <p:cNvPr id="34" name="TextBox 33"/>
          <p:cNvSpPr txBox="1"/>
          <p:nvPr/>
        </p:nvSpPr>
        <p:spPr>
          <a:xfrm>
            <a:off x="8634484" y="4714845"/>
            <a:ext cx="304800" cy="400110"/>
          </a:xfrm>
          <a:prstGeom prst="rect">
            <a:avLst/>
          </a:prstGeom>
          <a:noFill/>
        </p:spPr>
        <p:txBody>
          <a:bodyPr wrap="square" rtlCol="0">
            <a:spAutoFit/>
          </a:bodyPr>
          <a:lstStyle/>
          <a:p>
            <a:r>
              <a:rPr lang="en-US" sz="2000" dirty="0"/>
              <a:t>1</a:t>
            </a:r>
          </a:p>
        </p:txBody>
      </p:sp>
      <p:sp>
        <p:nvSpPr>
          <p:cNvPr id="35" name="TextBox 34"/>
          <p:cNvSpPr txBox="1"/>
          <p:nvPr/>
        </p:nvSpPr>
        <p:spPr>
          <a:xfrm>
            <a:off x="9067800" y="4724400"/>
            <a:ext cx="304800" cy="400110"/>
          </a:xfrm>
          <a:prstGeom prst="rect">
            <a:avLst/>
          </a:prstGeom>
          <a:noFill/>
        </p:spPr>
        <p:txBody>
          <a:bodyPr wrap="square" rtlCol="0">
            <a:spAutoFit/>
          </a:bodyPr>
          <a:lstStyle/>
          <a:p>
            <a:r>
              <a:rPr lang="en-US" sz="2000" dirty="0"/>
              <a:t>1</a:t>
            </a:r>
          </a:p>
        </p:txBody>
      </p:sp>
      <p:sp>
        <p:nvSpPr>
          <p:cNvPr id="3" name="Footer Placeholder 2"/>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73200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6"/>
          <p:cNvSpPr txBox="1">
            <a:spLocks noChangeArrowheads="1"/>
          </p:cNvSpPr>
          <p:nvPr/>
        </p:nvSpPr>
        <p:spPr bwMode="auto">
          <a:xfrm>
            <a:off x="2019300" y="1095375"/>
            <a:ext cx="8420100" cy="125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50000"/>
              </a:spcBef>
              <a:buFontTx/>
              <a:buNone/>
            </a:pPr>
            <a:r>
              <a:rPr lang="en-US" altLang="en-US" sz="2800" dirty="0">
                <a:latin typeface="+mn-lt"/>
              </a:rPr>
              <a:t>Follow Continuation Instructions to determine when to give additional items or when to discontinue testing.</a:t>
            </a:r>
          </a:p>
        </p:txBody>
      </p:sp>
      <p:sp>
        <p:nvSpPr>
          <p:cNvPr id="5" name="Text Box 3"/>
          <p:cNvSpPr txBox="1">
            <a:spLocks noChangeArrowheads="1"/>
          </p:cNvSpPr>
          <p:nvPr/>
        </p:nvSpPr>
        <p:spPr bwMode="auto">
          <a:xfrm>
            <a:off x="4705350" y="238780"/>
            <a:ext cx="388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8: Oral Reading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209800"/>
            <a:ext cx="889623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12292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4705350" y="238780"/>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12: Reading Recall</a:t>
            </a:r>
          </a:p>
        </p:txBody>
      </p:sp>
      <p:sp>
        <p:nvSpPr>
          <p:cNvPr id="49157" name="Rectangle 7"/>
          <p:cNvSpPr>
            <a:spLocks noChangeArrowheads="1"/>
          </p:cNvSpPr>
          <p:nvPr/>
        </p:nvSpPr>
        <p:spPr bwMode="auto">
          <a:xfrm>
            <a:off x="1952625" y="109537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pPr>
            <a:r>
              <a:rPr lang="en-US" altLang="en-US" sz="2800" dirty="0">
                <a:latin typeface="+mn-lt"/>
              </a:rPr>
              <a:t>A measure of reading skill that contributes to the Reading Comprehension cluster</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Select starting point based on examinee’s estimated achievement level.</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Ceiling: Determined by cutoffs</a:t>
            </a:r>
          </a:p>
          <a:p>
            <a:pPr eaLnBrk="1" hangingPunct="1">
              <a:lnSpc>
                <a:spcPct val="90000"/>
              </a:lnSpc>
            </a:pPr>
            <a:endParaRPr lang="en-US" altLang="en-US" sz="1400" dirty="0">
              <a:latin typeface="+mn-lt"/>
            </a:endParaRPr>
          </a:p>
          <a:p>
            <a:pPr eaLnBrk="1" hangingPunct="1">
              <a:lnSpc>
                <a:spcPct val="90000"/>
              </a:lnSpc>
            </a:pPr>
            <a:r>
              <a:rPr lang="en-US" altLang="en-US" sz="2800" dirty="0">
                <a:latin typeface="+mn-lt"/>
              </a:rPr>
              <a:t>Scoring 1 or 0 for each element</a:t>
            </a:r>
          </a:p>
          <a:p>
            <a:pPr lvl="1" eaLnBrk="1" hangingPunct="1">
              <a:lnSpc>
                <a:spcPct val="90000"/>
              </a:lnSpc>
            </a:pPr>
            <a:r>
              <a:rPr lang="en-US" altLang="en-US" sz="2600" dirty="0">
                <a:latin typeface="+mn-lt"/>
              </a:rPr>
              <a:t>1 if element is recalled correctly</a:t>
            </a:r>
          </a:p>
          <a:p>
            <a:pPr lvl="1" eaLnBrk="1" hangingPunct="1">
              <a:lnSpc>
                <a:spcPct val="90000"/>
              </a:lnSpc>
            </a:pPr>
            <a:r>
              <a:rPr lang="en-US" altLang="en-US" sz="2600" dirty="0">
                <a:latin typeface="+mn-lt"/>
              </a:rPr>
              <a:t>0 if element is not recalled or is recalled incorrectly</a:t>
            </a:r>
          </a:p>
        </p:txBody>
      </p:sp>
      <p:sp>
        <p:nvSpPr>
          <p:cNvPr id="10" name="Oval 9"/>
          <p:cNvSpPr/>
          <p:nvPr/>
        </p:nvSpPr>
        <p:spPr>
          <a:xfrm>
            <a:off x="3733800" y="328940"/>
            <a:ext cx="971550" cy="342900"/>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1500" b="1" dirty="0"/>
              <a:t>NEW!</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96326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781" y="2724026"/>
            <a:ext cx="7818438" cy="1166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0183" name="Line 12"/>
          <p:cNvSpPr>
            <a:spLocks noChangeShapeType="1"/>
          </p:cNvSpPr>
          <p:nvPr/>
        </p:nvSpPr>
        <p:spPr bwMode="auto">
          <a:xfrm>
            <a:off x="1524000" y="2438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3"/>
          <p:cNvSpPr txBox="1">
            <a:spLocks noChangeArrowheads="1"/>
          </p:cNvSpPr>
          <p:nvPr/>
        </p:nvSpPr>
        <p:spPr bwMode="auto">
          <a:xfrm>
            <a:off x="4705350" y="238780"/>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12: Reading Recall</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242" y="914400"/>
            <a:ext cx="8275711"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254" y="4462462"/>
            <a:ext cx="8151495" cy="11001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218023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631" y="2514601"/>
            <a:ext cx="8077200" cy="2874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224010" y="1187316"/>
            <a:ext cx="5719179" cy="946285"/>
          </a:xfrm>
          <a:prstGeom prst="roundRect">
            <a:avLst/>
          </a:prstGeom>
          <a:noFill/>
          <a:ln w="28575">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US" altLang="en-US" sz="2800" dirty="0">
                <a:solidFill>
                  <a:schemeClr val="tx1"/>
                </a:solidFill>
              </a:rPr>
              <a:t>Turn the page after examinee has read the story one time.</a:t>
            </a:r>
          </a:p>
        </p:txBody>
      </p:sp>
      <p:sp>
        <p:nvSpPr>
          <p:cNvPr id="7" name="Text Box 3"/>
          <p:cNvSpPr txBox="1">
            <a:spLocks noChangeArrowheads="1"/>
          </p:cNvSpPr>
          <p:nvPr/>
        </p:nvSpPr>
        <p:spPr bwMode="auto">
          <a:xfrm>
            <a:off x="4705350" y="238780"/>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dirty="0">
                <a:solidFill>
                  <a:srgbClr val="008000"/>
                </a:solidFill>
              </a:rPr>
              <a:t>Test 12: Reading Recall</a:t>
            </a:r>
          </a:p>
        </p:txBody>
      </p:sp>
      <p:sp>
        <p:nvSpPr>
          <p:cNvPr id="2" name="Footer Placeholder 1"/>
          <p:cNvSpPr>
            <a:spLocks noGrp="1"/>
          </p:cNvSpPr>
          <p:nvPr>
            <p:ph type="ftr" sz="quarter" idx="11"/>
          </p:nvPr>
        </p:nvSpPr>
        <p:spPr/>
        <p:txBody>
          <a:bodyPr/>
          <a:lstStyle/>
          <a:p>
            <a:r>
              <a:rPr lang="en-US" smtClean="0"/>
              <a:t>Region One School Improvement, Accountability and Compliance</a:t>
            </a:r>
            <a:endParaRPr lang="en-US"/>
          </a:p>
        </p:txBody>
      </p:sp>
    </p:spTree>
    <p:extLst>
      <p:ext uri="{BB962C8B-B14F-4D97-AF65-F5344CB8AC3E}">
        <p14:creationId xmlns:p14="http://schemas.microsoft.com/office/powerpoint/2010/main" val="39481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rcl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circle theme" id="{8D19CF5C-81F5-4112-BFED-71B95BC1F3D4}" vid="{B9292B2E-8BED-4D97-B337-1E099582E6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TotalTime>
  <Words>6565</Words>
  <Application>Microsoft Office PowerPoint</Application>
  <PresentationFormat>Widescreen</PresentationFormat>
  <Paragraphs>1122</Paragraphs>
  <Slides>128</Slides>
  <Notes>25</Notes>
  <HiddenSlides>49</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128</vt:i4>
      </vt:variant>
    </vt:vector>
  </HeadingPairs>
  <TitlesOfParts>
    <vt:vector size="139" baseType="lpstr">
      <vt:lpstr>MS Mincho</vt:lpstr>
      <vt:lpstr>ＭＳ Ｐゴシック</vt:lpstr>
      <vt:lpstr>Arial</vt:lpstr>
      <vt:lpstr>Calibri</vt:lpstr>
      <vt:lpstr>Georgia</vt:lpstr>
      <vt:lpstr>Symbol</vt:lpstr>
      <vt:lpstr>Times New Roman</vt:lpstr>
      <vt:lpstr>Wingdings</vt:lpstr>
      <vt:lpstr>Wingdings 2</vt:lpstr>
      <vt:lpstr>circle theme</vt:lpstr>
      <vt:lpstr>Unknown</vt:lpstr>
      <vt:lpstr>Review and Practice of the  Woodcock Johnson IV</vt:lpstr>
      <vt:lpstr>Objectives</vt:lpstr>
      <vt:lpstr>Cognitive: What’s New?</vt:lpstr>
      <vt:lpstr>Core Tests</vt:lpstr>
      <vt:lpstr>PowerPoint Presentation</vt:lpstr>
      <vt:lpstr>Comprehension-Knowledge (Gc) Cluster Composition</vt:lpstr>
      <vt:lpstr>Fluid Reasoning (Gf) Cluster Composition</vt:lpstr>
      <vt:lpstr>Short-Term Working Memory (Gwm)        Cluster Composition</vt:lpstr>
      <vt:lpstr>Cognitive Processing Speed (Gs)  Cluster Composition</vt:lpstr>
      <vt:lpstr>Auditory Processing (Ga)  Cluster Composition</vt:lpstr>
      <vt:lpstr>Long-Term Retrieval (Glr) Cluster Composition</vt:lpstr>
      <vt:lpstr>Visual Processing (Gv) Cluster Composition</vt:lpstr>
      <vt:lpstr>Cognitive Standard Battery  (Tests 1–10)</vt:lpstr>
      <vt:lpstr>General Intellectual Ability Options</vt:lpstr>
      <vt:lpstr>Comprehension-Knowledge (Gc)</vt:lpstr>
      <vt:lpstr>PowerPoint Presentation</vt:lpstr>
      <vt:lpstr>PowerPoint Presentation</vt:lpstr>
      <vt:lpstr>PowerPoint Presentation</vt:lpstr>
      <vt:lpstr>Fluid Reasoning (Gf)</vt:lpstr>
      <vt:lpstr>Test 2: Number Series</vt:lpstr>
      <vt:lpstr>Test 2: Number Series</vt:lpstr>
      <vt:lpstr>PowerPoint Presentation</vt:lpstr>
      <vt:lpstr>PowerPoint Presentation</vt:lpstr>
      <vt:lpstr>Short-Term Working Memory (Gwm)</vt:lpstr>
      <vt:lpstr>PowerPoint Presentation</vt:lpstr>
      <vt:lpstr>PowerPoint Presentation</vt:lpstr>
      <vt:lpstr>PowerPoint Presentation</vt:lpstr>
      <vt:lpstr>PowerPoint Presentation</vt:lpstr>
      <vt:lpstr>PowerPoint Presentation</vt:lpstr>
      <vt:lpstr>Cognitive Processing Speed (Gs)</vt:lpstr>
      <vt:lpstr>PowerPoint Presentation</vt:lpstr>
      <vt:lpstr>PowerPoint Presentation</vt:lpstr>
      <vt:lpstr>PowerPoint Presentation</vt:lpstr>
      <vt:lpstr>Auditory Processing (Ga)</vt:lpstr>
      <vt:lpstr>Auditory Processing (Ga)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Long-Term Retrieval (Glr)</vt:lpstr>
      <vt:lpstr>Test 6: Story Recall</vt:lpstr>
      <vt:lpstr>Visual Processing (Gv)</vt:lpstr>
      <vt:lpstr>Test 7: Visualization           7A Spatial Relations, 7B Block Rotation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General Administration Points</vt:lpstr>
      <vt:lpstr>Correct and Incorrect Keys</vt:lpstr>
      <vt:lpstr>Basal and Ceiling Rules</vt:lpstr>
      <vt:lpstr>Complete Page Rule</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and Interpretation of the Woodcock Johnson IV</dc:title>
  <dc:creator>Brenda I. Lyne</dc:creator>
  <cp:lastModifiedBy>Brenda De La Garza</cp:lastModifiedBy>
  <cp:revision>28</cp:revision>
  <cp:lastPrinted>2016-07-21T19:10:51Z</cp:lastPrinted>
  <dcterms:created xsi:type="dcterms:W3CDTF">2015-07-28T14:42:50Z</dcterms:created>
  <dcterms:modified xsi:type="dcterms:W3CDTF">2016-07-21T19:43:36Z</dcterms:modified>
</cp:coreProperties>
</file>